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711" r:id="rId3"/>
  </p:sldMasterIdLst>
  <p:notesMasterIdLst>
    <p:notesMasterId r:id="rId29"/>
  </p:notesMasterIdLst>
  <p:sldIdLst>
    <p:sldId id="256" r:id="rId4"/>
    <p:sldId id="378" r:id="rId5"/>
    <p:sldId id="408" r:id="rId6"/>
    <p:sldId id="389" r:id="rId7"/>
    <p:sldId id="388" r:id="rId8"/>
    <p:sldId id="391" r:id="rId9"/>
    <p:sldId id="390" r:id="rId10"/>
    <p:sldId id="392" r:id="rId11"/>
    <p:sldId id="393" r:id="rId12"/>
    <p:sldId id="394" r:id="rId13"/>
    <p:sldId id="395" r:id="rId14"/>
    <p:sldId id="396" r:id="rId15"/>
    <p:sldId id="397" r:id="rId16"/>
    <p:sldId id="409" r:id="rId17"/>
    <p:sldId id="379" r:id="rId18"/>
    <p:sldId id="407" r:id="rId19"/>
    <p:sldId id="406" r:id="rId20"/>
    <p:sldId id="403" r:id="rId21"/>
    <p:sldId id="404" r:id="rId22"/>
    <p:sldId id="398" r:id="rId23"/>
    <p:sldId id="399" r:id="rId24"/>
    <p:sldId id="402" r:id="rId25"/>
    <p:sldId id="400" r:id="rId26"/>
    <p:sldId id="401" r:id="rId27"/>
    <p:sldId id="410" r:id="rId28"/>
  </p:sldIdLst>
  <p:sldSz cx="9144000" cy="5143500" type="screen16x9"/>
  <p:notesSz cx="6858000" cy="9144000"/>
  <p:defaultTextStyle>
    <a:defPPr>
      <a:defRPr lang="ru-RU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4EAA"/>
    <a:srgbClr val="CDE6FF"/>
    <a:srgbClr val="99CCFF"/>
    <a:srgbClr val="D5FEFF"/>
    <a:srgbClr val="A1D1FD"/>
    <a:srgbClr val="BCF1AD"/>
    <a:srgbClr val="990000"/>
    <a:srgbClr val="FCA8A2"/>
    <a:srgbClr val="ECC070"/>
    <a:srgbClr val="FA7C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6010" autoAdjust="0"/>
  </p:normalViewPr>
  <p:slideViewPr>
    <p:cSldViewPr snapToGrid="0">
      <p:cViewPr>
        <p:scale>
          <a:sx n="100" d="100"/>
          <a:sy n="100" d="100"/>
        </p:scale>
        <p:origin x="-802" y="-28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3864CC-E5E5-4404-8298-A47C09ACBAA3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F70700-F574-4711-A612-7FEF081D42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123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Поставить новые эмблемы!!!!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F70700-F574-4711-A612-7FEF081D422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00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DAE2620-8672-414C-A0A2-93262C4A63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35CE4B2F-E8F7-4E80-A0E6-4E35388432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79E1C34-88ED-48E6-B72E-65BD8A3FF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3640-7F7D-4287-8BF1-E2ED76782605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DD14439-F568-4C50-B421-974BFFDF8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FCE45CC-3BF5-4A00-952C-A4592E89A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A9ED-4092-41C2-98B1-F2C7DA016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166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2310845-7288-46C3-9F87-9A68B5648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394266EF-DAF5-4BC1-AE1D-FFA4930990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9583898-9807-4DF6-BE44-C015B53FE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3640-7F7D-4287-8BF1-E2ED76782605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EE4240F-003E-47D5-B316-A9056CCEC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96FDCD2-92CC-46CE-84D6-E3612F6C6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A9ED-4092-41C2-98B1-F2C7DA016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712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AB706D04-B7A7-47BC-B439-3049E5801C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6" y="273868"/>
            <a:ext cx="1971675" cy="4358879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6033A6BC-052A-4F03-A75D-498D8BC97B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94" y="273868"/>
            <a:ext cx="5800725" cy="435887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69C632A-2A32-4003-AFEA-79DB0BFD4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3640-7F7D-4287-8BF1-E2ED76782605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96335F9-046B-4E39-8164-65AA75159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7848823-F1AF-4084-8130-0DF586D9F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A9ED-4092-41C2-98B1-F2C7DA016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2134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956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0615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5825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290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3556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5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5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6386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125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125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2303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1109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6099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925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512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D984576-ED4D-489B-BC4E-01EF1F8EF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4E9FEF3-CB9B-4D87-9873-3BECB6E0E9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C0A95DC-43C2-4038-A2EB-83FB57A9C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3640-7F7D-4287-8BF1-E2ED76782605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A896A1D-B62D-4577-AD5B-48C7E5B52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AAAD72C-C371-4812-8366-6253C254B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A9ED-4092-41C2-98B1-F2C7DA016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6019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27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3373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407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6094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6094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5842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05980"/>
            <a:ext cx="8229600" cy="43886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AC9F31-33CC-4DD7-9A00-31E732D3887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592822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944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6C8C5-47EC-4AC4-ABCF-C03F3858F881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9261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7BF550-2E7A-4840-A451-5965664396FE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61128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278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A62B35-89C3-4B89-ABCE-8B833044D3B7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2600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5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5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D0619-5719-400D-8B1E-A83DEFB90EAE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5501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125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125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A82439-1F28-4BFC-BF99-563A1992BB03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409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9EDA93-33AC-485C-A625-4E5C750473F6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565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6FB2DD6-254B-4C9A-B1AB-1F3FC2D442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440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A7E43CC-2606-4259-B576-69FDB23884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210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CFA1A86-03B8-4122-9845-83F9907A9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3640-7F7D-4287-8BF1-E2ED76782605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5F50903-F239-41AB-B3D3-7BB1FC511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9C9F05E-E8BA-4B47-8CBC-B6F74E637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A9ED-4092-41C2-98B1-F2C7DA016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6839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ECF28B-5303-41B4-9D74-61F5D2EA4FCC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4115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9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913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9" y="1076328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58AAC8-0D55-4127-A2FF-3F3DB445443F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3396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27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C10417-D8AD-40E7-B1BB-2B228BC01618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82462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98FDB7-F4E2-409D-9988-B780361A4AD8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53085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6082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6082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534C55-5E13-4140-9F5A-2D0AD7BC6D97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68487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06082"/>
            <a:ext cx="8229600" cy="43886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E9A32-6406-45B4-9049-92569D5E1463}" type="slidenum">
              <a:rPr lang="ru-RU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08063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00155"/>
            <a:ext cx="8229600" cy="3394472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B07B99-F8D0-4B7C-8A1A-1F7FBA67606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94276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D3E973A-E731-498C-AB72-0C6F9CFF4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303A489-C448-415B-AD93-4A40BF88A1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D5174DC0-3CDA-4ED8-976B-A9002C07E3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1F89812-B012-426F-A9D9-30D5F3F95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3640-7F7D-4287-8BF1-E2ED76782605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4357D2F-297B-4102-8F7A-484944819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DDD3553D-F934-4659-B2A3-F05A6D827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A9ED-4092-41C2-98B1-F2C7DA016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577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78B261E-5503-4590-A48E-4A65F73AF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7"/>
            <a:ext cx="7886700" cy="994172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BCCFB5B-ECBC-4426-B7C1-E1BBEE8E23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A91FAE5D-7AC0-41ED-8E70-4CE4E9E5B9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A3F68FC6-89D1-4B41-B466-2AD2A8F148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AF873974-6E9E-4D49-83B5-D1FCF350F2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09244B90-3667-496B-B407-BE1D481A9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3640-7F7D-4287-8BF1-E2ED76782605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C2F8FFAE-A169-4E88-BA35-40CA8EA11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7EE1FFAB-699D-41D8-AB71-749A5473F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A9ED-4092-41C2-98B1-F2C7DA016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4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936DD11-8751-4D2C-83A5-0F6DE3212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000EA9B6-D984-408B-9436-FB499EA70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3640-7F7D-4287-8BF1-E2ED76782605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D06EFC1F-D38E-4259-A398-972A3E04A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AE1FDEA6-DA9B-4375-B91F-E09D83638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A9ED-4092-41C2-98B1-F2C7DA016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878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BC2B5896-B841-4DA0-ACFB-D6207A6AF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3640-7F7D-4287-8BF1-E2ED76782605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70A5DB8A-0119-44EE-81B1-FE9D22FF9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F20E91DF-0789-4610-A7B5-FEFB3CE05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A9ED-4092-41C2-98B1-F2C7DA016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0572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67BF854-E55E-4ED1-8794-40CF7B526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D629D74-95CC-4E11-9929-FF53F665C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706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C7E18DB3-F7C5-4938-B18C-0A65200A8F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98B3195-1E80-4732-9CC0-3E6EE8ACB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3640-7F7D-4287-8BF1-E2ED76782605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A4A0A20-104A-4D2F-B638-9B625A0BC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06B8EF7-C623-45D5-870C-C239588A8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A9ED-4092-41C2-98B1-F2C7DA016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534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C43B1CC-9FE6-4AB8-B60C-8CCE6AEBF3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4F10DB07-FDF6-476D-BDAF-E6764C9961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706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7ACC0DBC-20A6-4AC0-9FB4-A4B1341AE7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A088C62-F40B-4743-AA53-C5C90B1D91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93640-7F7D-4287-8BF1-E2ED76782605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86DCB62-2763-49C0-A165-DEA027249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D3796D72-50A9-4A20-85A0-1CF59FA00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1A9ED-4092-41C2-98B1-F2C7DA016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50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22FD2F9-843C-40C6-ABF7-8DC618A68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508A3BD-DB6D-411F-AD26-59925329BD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3E7F2B3-3D5D-4C0F-95BE-2FCFF5FF0A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375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93640-7F7D-4287-8BF1-E2ED76782605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54A8CDA-707A-4D09-99FC-6806FC6B5B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375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1824BC4-3245-45D6-8B24-39425D53AC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375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1A9ED-4092-41C2-98B1-F2C7DA0167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852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5"/>
            <a:ext cx="8229600" cy="33944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378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378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378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327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777" r:id="rId12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5"/>
            <a:ext cx="8229600" cy="3394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>
              <a:defRPr sz="11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algn="ctr">
              <a:defRPr sz="11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F1958D1-10D5-4B46-84B7-57BF2082CF70}" type="slidenum">
              <a:rPr lang="ru-RU" alt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902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76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2920" y="1630683"/>
            <a:ext cx="7795260" cy="2171699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ru-RU" sz="2700" b="1" dirty="0" smtClean="0"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ФОРМА №7 ФЕДЕРАЛЬНОГО СТАТИСТИЧЕСКОГО НАБЛЮДЕНИЯ: </a:t>
            </a:r>
            <a:br>
              <a:rPr lang="ru-RU" sz="2700" b="1" dirty="0" smtClean="0"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700" b="1" dirty="0" smtClean="0"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Итоги 2019 г.</a:t>
            </a:r>
            <a:r>
              <a:rPr lang="ru-RU" sz="2700" b="1" dirty="0"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2700" b="1" dirty="0"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rial Black" panose="020B0A0402010202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u-RU" sz="1200" b="1" dirty="0">
              <a:solidFill>
                <a:schemeClr val="tx2">
                  <a:lumMod val="75000"/>
                </a:schemeClr>
              </a:solidFill>
              <a:latin typeface="Arial Black" panose="020B0A040201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416" y="133351"/>
            <a:ext cx="5207951" cy="1497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4122738"/>
            <a:ext cx="9144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1pPr>
            <a:lvl2pPr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1600" b="1" i="1" dirty="0" err="1" smtClean="0">
                <a:solidFill>
                  <a:srgbClr val="000066"/>
                </a:solidFill>
                <a:latin typeface="Tahoma" panose="020B0604030504040204" pitchFamily="34" charset="0"/>
              </a:rPr>
              <a:t>Шахзадова</a:t>
            </a:r>
            <a:r>
              <a:rPr lang="ru-RU" altLang="ru-RU" sz="1600" b="1" i="1" dirty="0" smtClean="0">
                <a:solidFill>
                  <a:srgbClr val="000066"/>
                </a:solidFill>
                <a:latin typeface="Tahoma" panose="020B0604030504040204" pitchFamily="34" charset="0"/>
              </a:rPr>
              <a:t> Анна Олеговна</a:t>
            </a:r>
            <a:br>
              <a:rPr lang="ru-RU" altLang="ru-RU" sz="1600" b="1" i="1" dirty="0" smtClean="0">
                <a:solidFill>
                  <a:srgbClr val="000066"/>
                </a:solidFill>
                <a:latin typeface="Tahoma" panose="020B0604030504040204" pitchFamily="34" charset="0"/>
              </a:rPr>
            </a:br>
            <a:r>
              <a:rPr lang="ru-RU" altLang="ru-RU" sz="1600" b="1" i="1" dirty="0" smtClean="0">
                <a:solidFill>
                  <a:srgbClr val="000066"/>
                </a:solidFill>
                <a:latin typeface="Tahoma" panose="020B0604030504040204" pitchFamily="34" charset="0"/>
              </a:rPr>
              <a:t>8-495-945-11-57</a:t>
            </a:r>
            <a:br>
              <a:rPr lang="ru-RU" altLang="ru-RU" sz="1600" b="1" i="1" dirty="0" smtClean="0">
                <a:solidFill>
                  <a:srgbClr val="000066"/>
                </a:solidFill>
                <a:latin typeface="Tahoma" panose="020B0604030504040204" pitchFamily="34" charset="0"/>
              </a:rPr>
            </a:br>
            <a:r>
              <a:rPr lang="en-US" altLang="ru-RU" sz="1600" b="1" i="1" dirty="0" smtClean="0">
                <a:solidFill>
                  <a:srgbClr val="000066"/>
                </a:solidFill>
                <a:latin typeface="Tahoma" panose="020B0604030504040204" pitchFamily="34" charset="0"/>
              </a:rPr>
              <a:t>ann4761@yandex.ru</a:t>
            </a:r>
            <a:endParaRPr lang="ru-RU" altLang="ru-RU" sz="16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854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89" name="Group 61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565286123"/>
              </p:ext>
            </p:extLst>
          </p:nvPr>
        </p:nvGraphicFramePr>
        <p:xfrm>
          <a:off x="323875" y="2139566"/>
          <a:ext cx="8353425" cy="2714387"/>
        </p:xfrm>
        <a:graphic>
          <a:graphicData uri="http://schemas.openxmlformats.org/drawingml/2006/table">
            <a:tbl>
              <a:tblPr/>
              <a:tblGrid>
                <a:gridCol w="2879725"/>
                <a:gridCol w="936625"/>
                <a:gridCol w="3816350"/>
                <a:gridCol w="720725"/>
              </a:tblGrid>
              <a:tr h="3776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500" b="1" i="0" u="sng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77" marB="34277" anchor="ctr" horzOverflow="overflow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Tahoma" pitchFamily="34" charset="0"/>
                        </a:rPr>
                        <a:t>max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77" marB="34277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77" marB="34277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Tahoma" pitchFamily="34" charset="0"/>
                        </a:rPr>
                        <a:t>min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77" marB="34277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33382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Еврейская авт. обл.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14,0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Республика Алтай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82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Республика Калмыкия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13,7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Республика Чечня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82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Кемеровская область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13,1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Республика Адыгея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82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Челябинская область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12,4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Республика Дагестан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82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Владимирская область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12,3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 err="1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</a:t>
                      </a:r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. Северная Осетия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82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Магаданская область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12,2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Республика Ингушетия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82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Город </a:t>
                      </a:r>
                      <a:r>
                        <a:rPr lang="en-US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</a:t>
                      </a:r>
                      <a:r>
                        <a:rPr lang="ru-RU" sz="1400" b="1" i="0" u="none" strike="noStrike" dirty="0" err="1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евастополь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11,2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Рязанская область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693" name="Text Box 49"/>
          <p:cNvSpPr txBox="1">
            <a:spLocks noChangeArrowheads="1"/>
          </p:cNvSpPr>
          <p:nvPr/>
        </p:nvSpPr>
        <p:spPr bwMode="auto">
          <a:xfrm>
            <a:off x="6084888" y="4462462"/>
            <a:ext cx="2843212" cy="31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endParaRPr lang="ru-RU" altLang="ru-RU" sz="1800" b="1">
              <a:solidFill>
                <a:srgbClr val="000066"/>
              </a:solidFill>
            </a:endParaRPr>
          </a:p>
        </p:txBody>
      </p:sp>
      <p:sp>
        <p:nvSpPr>
          <p:cNvPr id="27694" name="Text Box 51"/>
          <p:cNvSpPr txBox="1">
            <a:spLocks noChangeArrowheads="1"/>
          </p:cNvSpPr>
          <p:nvPr/>
        </p:nvSpPr>
        <p:spPr bwMode="auto">
          <a:xfrm>
            <a:off x="250838" y="627460"/>
            <a:ext cx="8893175" cy="11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 sz="1800" b="1" dirty="0">
                <a:solidFill>
                  <a:srgbClr val="990000"/>
                </a:solidFill>
              </a:rPr>
              <a:t>РОССИЯ: 29 152 </a:t>
            </a:r>
            <a:r>
              <a:rPr lang="ru-RU" altLang="ru-RU" sz="1800" b="1" dirty="0">
                <a:solidFill>
                  <a:srgbClr val="000066"/>
                </a:solidFill>
              </a:rPr>
              <a:t>умерших от ЗНО </a:t>
            </a:r>
            <a:r>
              <a:rPr lang="ru-RU" altLang="ru-RU" sz="1800" b="1" dirty="0">
                <a:solidFill>
                  <a:srgbClr val="990000"/>
                </a:solidFill>
              </a:rPr>
              <a:t>не состояли </a:t>
            </a:r>
            <a:r>
              <a:rPr lang="ru-RU" altLang="ru-RU" sz="1800" b="1" dirty="0">
                <a:solidFill>
                  <a:srgbClr val="000066"/>
                </a:solidFill>
              </a:rPr>
              <a:t>на учете (учтены посмертно), </a:t>
            </a:r>
            <a:r>
              <a:rPr lang="ru-RU" altLang="ru-RU" sz="1800" b="1" dirty="0" smtClean="0">
                <a:solidFill>
                  <a:srgbClr val="990000"/>
                </a:solidFill>
              </a:rPr>
              <a:t>10,0 </a:t>
            </a:r>
            <a:r>
              <a:rPr lang="ru-RU" altLang="ru-RU" sz="1800" b="1" dirty="0">
                <a:solidFill>
                  <a:srgbClr val="000066"/>
                </a:solidFill>
              </a:rPr>
              <a:t>на 100 умерших от ЗНО больных </a:t>
            </a:r>
            <a:br>
              <a:rPr lang="ru-RU" altLang="ru-RU" sz="1800" b="1" dirty="0">
                <a:solidFill>
                  <a:srgbClr val="000066"/>
                </a:solidFill>
              </a:rPr>
            </a:br>
            <a:r>
              <a:rPr lang="ru-RU" altLang="ru-RU" sz="1500" b="1" dirty="0" smtClean="0">
                <a:solidFill>
                  <a:srgbClr val="000066"/>
                </a:solidFill>
              </a:rPr>
              <a:t>(2018 – 10,7; 2017 </a:t>
            </a:r>
            <a:r>
              <a:rPr lang="ru-RU" altLang="ru-RU" sz="1500" b="1" dirty="0">
                <a:solidFill>
                  <a:srgbClr val="000066"/>
                </a:solidFill>
              </a:rPr>
              <a:t>г. – 9,7%; 2016 г. – 10; 2015 г. – 9,5; 2014 г. – 8,2; 2013 г. – </a:t>
            </a:r>
            <a:r>
              <a:rPr lang="ru-RU" altLang="ru-RU" sz="1500" b="1" dirty="0" smtClean="0">
                <a:solidFill>
                  <a:srgbClr val="000066"/>
                </a:solidFill>
              </a:rPr>
              <a:t>7,9)</a:t>
            </a:r>
            <a:endParaRPr lang="ru-RU" altLang="ru-RU" sz="1500" b="1" dirty="0">
              <a:solidFill>
                <a:srgbClr val="000066"/>
              </a:solidFill>
            </a:endParaRPr>
          </a:p>
          <a:p>
            <a:pPr eaLnBrk="1" hangingPunct="1">
              <a:lnSpc>
                <a:spcPct val="120000"/>
              </a:lnSpc>
            </a:pPr>
            <a:endParaRPr lang="ru-RU" altLang="ru-RU" sz="1500" b="1" dirty="0">
              <a:solidFill>
                <a:srgbClr val="000066"/>
              </a:solidFill>
            </a:endParaRPr>
          </a:p>
        </p:txBody>
      </p:sp>
      <p:sp>
        <p:nvSpPr>
          <p:cNvPr id="27695" name="Rectangle 52"/>
          <p:cNvSpPr>
            <a:spLocks noGrp="1" noChangeArrowheads="1"/>
          </p:cNvSpPr>
          <p:nvPr>
            <p:ph type="title"/>
          </p:nvPr>
        </p:nvSpPr>
        <p:spPr>
          <a:xfrm>
            <a:off x="107975" y="250043"/>
            <a:ext cx="8783637" cy="377429"/>
          </a:xfrm>
          <a:noFill/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ru-RU" altLang="ru-RU" sz="1800" b="1" dirty="0" smtClean="0">
                <a:solidFill>
                  <a:srgbClr val="002060"/>
                </a:solidFill>
                <a:latin typeface="Tahoma" pitchFamily="34" charset="0"/>
              </a:rPr>
              <a:t>УЧТЕННЫЕ ПОСМЕРТНО</a:t>
            </a:r>
          </a:p>
        </p:txBody>
      </p:sp>
      <p:sp>
        <p:nvSpPr>
          <p:cNvPr id="27696" name="Rectangle 53"/>
          <p:cNvSpPr>
            <a:spLocks noChangeArrowheads="1"/>
          </p:cNvSpPr>
          <p:nvPr/>
        </p:nvSpPr>
        <p:spPr bwMode="auto">
          <a:xfrm>
            <a:off x="179413" y="1491855"/>
            <a:ext cx="8713787" cy="377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lnSpc>
                <a:spcPct val="110000"/>
              </a:lnSpc>
            </a:pPr>
            <a:r>
              <a:rPr lang="ru-RU" altLang="ru-RU" sz="1600" b="1" dirty="0">
                <a:solidFill>
                  <a:srgbClr val="99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ЧИСЛО УЧТЕННЫХ ПОСМЕРТНО НА 100 </a:t>
            </a:r>
            <a:r>
              <a:rPr lang="ru-RU" altLang="ru-RU" sz="1600" b="1" dirty="0" smtClean="0">
                <a:solidFill>
                  <a:srgbClr val="99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ВЗЯТЫХ ПОД НАБЛЮДЕНИЕ ВПЕРВЫЕ</a:t>
            </a:r>
            <a:endParaRPr lang="ru-RU" altLang="ru-RU" sz="1600" b="1" dirty="0">
              <a:solidFill>
                <a:srgbClr val="99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7700" name="Text Box 142"/>
          <p:cNvSpPr txBox="1">
            <a:spLocks noChangeArrowheads="1"/>
          </p:cNvSpPr>
          <p:nvPr/>
        </p:nvSpPr>
        <p:spPr bwMode="auto">
          <a:xfrm>
            <a:off x="43101" y="1781622"/>
            <a:ext cx="835998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altLang="ru-RU" sz="1800" b="1" u="sng" dirty="0">
                <a:solidFill>
                  <a:srgbClr val="002060"/>
                </a:solidFill>
              </a:rPr>
              <a:t>РОССИЯ  </a:t>
            </a:r>
            <a:r>
              <a:rPr lang="ru-RU" altLang="ru-RU" sz="1800" b="1" u="sng" dirty="0" smtClean="0">
                <a:solidFill>
                  <a:srgbClr val="002060"/>
                </a:solidFill>
              </a:rPr>
              <a:t>5,3 </a:t>
            </a:r>
            <a:r>
              <a:rPr lang="ru-RU" altLang="ru-RU" sz="1500" b="1" u="sng" dirty="0" smtClean="0">
                <a:solidFill>
                  <a:srgbClr val="002060"/>
                </a:solidFill>
              </a:rPr>
              <a:t>(2018 – 5,2; 2017 </a:t>
            </a:r>
            <a:r>
              <a:rPr lang="ru-RU" altLang="ru-RU" sz="1500" b="1" u="sng" dirty="0">
                <a:solidFill>
                  <a:srgbClr val="002060"/>
                </a:solidFill>
              </a:rPr>
              <a:t>г. - 4,9; 2016 г. – 5,1; 2015 г. – 4,7; 2014 г. – </a:t>
            </a:r>
            <a:r>
              <a:rPr lang="ru-RU" altLang="ru-RU" sz="1500" b="1" u="sng" dirty="0" smtClean="0">
                <a:solidFill>
                  <a:srgbClr val="002060"/>
                </a:solidFill>
              </a:rPr>
              <a:t>4,2)</a:t>
            </a:r>
            <a:endParaRPr lang="ru-RU" altLang="ru-RU" sz="15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8473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46089" y="199084"/>
            <a:ext cx="8229600" cy="52982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1700" b="1" dirty="0" smtClean="0">
                <a:solidFill>
                  <a:srgbClr val="002060"/>
                </a:solidFill>
                <a:latin typeface="Tahoma" pitchFamily="34" charset="0"/>
              </a:rPr>
              <a:t>УДЕЛЬНЫЙ ВЕС БОЛЬНЫХ С ДИАГНОЗОМ УСТАНОВЛЕННЫМ </a:t>
            </a:r>
            <a:r>
              <a:rPr lang="ru-RU" altLang="ru-RU" sz="1700" b="1" u="sng" dirty="0" smtClean="0">
                <a:solidFill>
                  <a:srgbClr val="002060"/>
                </a:solidFill>
                <a:latin typeface="Tahoma" pitchFamily="34" charset="0"/>
              </a:rPr>
              <a:t>ПОСМЕРТНО БЕЗ ВСКРЫТИЯ</a:t>
            </a:r>
            <a:r>
              <a:rPr lang="ru-RU" altLang="ru-RU" sz="1700" b="1" dirty="0" smtClean="0">
                <a:solidFill>
                  <a:srgbClr val="002060"/>
                </a:solidFill>
                <a:latin typeface="Tahoma" pitchFamily="34" charset="0"/>
              </a:rPr>
              <a:t> СРЕДИ ВСЕХ БОЛЬНЫХ С ПОСМЕРТНО УСТАНОВЛЕННЫМ ДИАГНОЗОМ, %</a:t>
            </a:r>
            <a:endParaRPr lang="ru-RU" altLang="ru-RU" sz="1700" dirty="0" smtClean="0">
              <a:solidFill>
                <a:srgbClr val="002060"/>
              </a:solidFill>
            </a:endParaRPr>
          </a:p>
        </p:txBody>
      </p:sp>
      <p:graphicFrame>
        <p:nvGraphicFramePr>
          <p:cNvPr id="24706" name="Group 130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230370848"/>
              </p:ext>
            </p:extLst>
          </p:nvPr>
        </p:nvGraphicFramePr>
        <p:xfrm>
          <a:off x="123851" y="888682"/>
          <a:ext cx="8839199" cy="1040738"/>
        </p:xfrm>
        <a:graphic>
          <a:graphicData uri="http://schemas.openxmlformats.org/drawingml/2006/table">
            <a:tbl>
              <a:tblPr/>
              <a:tblGrid>
                <a:gridCol w="615313"/>
                <a:gridCol w="741392"/>
                <a:gridCol w="748455"/>
                <a:gridCol w="748456"/>
                <a:gridCol w="748455"/>
                <a:gridCol w="748456"/>
                <a:gridCol w="748455"/>
                <a:gridCol w="746394"/>
                <a:gridCol w="748456"/>
                <a:gridCol w="748455"/>
                <a:gridCol w="748456"/>
                <a:gridCol w="748456"/>
              </a:tblGrid>
              <a:tr h="285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anchor="ctr" horzOverflow="overflow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2009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2010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2011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2012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2013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2014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2015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2016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2017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2018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2019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3826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РФ</a:t>
                      </a:r>
                    </a:p>
                  </a:txBody>
                  <a:tcPr marT="34290" marB="34290" anchor="ctr" horzOverflow="overflow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11,7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14,6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12,7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11,8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5,7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3,0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1,7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2,5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0,9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1,15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1,48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3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0" marB="3429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0" marB="3429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0" marB="3429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0" marB="3429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0" marB="3429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0" marB="3429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0" marB="3429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0" marB="3429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Tahoma" pitchFamily="34" charset="0"/>
                        </a:rPr>
                        <a:t>603</a:t>
                      </a:r>
                    </a:p>
                  </a:txBody>
                  <a:tcPr marT="34290" marB="3429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Tahoma" pitchFamily="34" charset="0"/>
                        </a:rPr>
                        <a:t>243</a:t>
                      </a:r>
                    </a:p>
                  </a:txBody>
                  <a:tcPr marT="34290" marB="3429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Tahoma" pitchFamily="34" charset="0"/>
                        </a:rPr>
                        <a:t>325</a:t>
                      </a:r>
                    </a:p>
                  </a:txBody>
                  <a:tcPr marT="34290" marB="3429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Tahoma" pitchFamily="34" charset="0"/>
                        </a:rPr>
                        <a:t>435</a:t>
                      </a:r>
                    </a:p>
                  </a:txBody>
                  <a:tcPr marT="34290" marB="3429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4715" name="Group 13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32368551"/>
              </p:ext>
            </p:extLst>
          </p:nvPr>
        </p:nvGraphicFramePr>
        <p:xfrm>
          <a:off x="189869" y="1970905"/>
          <a:ext cx="5461632" cy="3173628"/>
        </p:xfrm>
        <a:graphic>
          <a:graphicData uri="http://schemas.openxmlformats.org/drawingml/2006/table">
            <a:tbl>
              <a:tblPr/>
              <a:tblGrid>
                <a:gridCol w="3176947"/>
                <a:gridCol w="2284685"/>
              </a:tblGrid>
              <a:tr h="41621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0" marB="34290" anchor="ctr" horzOverflow="overflow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max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4162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Республика Дагестан</a:t>
                      </a:r>
                    </a:p>
                  </a:txBody>
                  <a:tcPr marT="34290" marB="34290" anchor="ctr" horzOverflow="overflow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100 (6 из 6)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62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Республика Ингушетия</a:t>
                      </a:r>
                    </a:p>
                  </a:txBody>
                  <a:tcPr marT="34290" marB="34290" anchor="ctr" horzOverflow="overflow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100 (4 из 4)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Республика Кабардино-Балкария</a:t>
                      </a:r>
                    </a:p>
                  </a:txBody>
                  <a:tcPr marT="34290" marB="34290" anchor="ctr" horzOverflow="overflow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87,5 (28 из 32)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Республика Карачаево-Черкессия</a:t>
                      </a:r>
                    </a:p>
                  </a:txBody>
                  <a:tcPr marT="34290" marB="34290" anchor="ctr" horzOverflow="overflow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66,1 (41 из 62)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Республика Татарстан</a:t>
                      </a:r>
                    </a:p>
                  </a:txBody>
                  <a:tcPr marT="34290" marB="34290" anchor="ctr" horzOverflow="overflow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16,9 (121 из 718)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62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Рязанская область</a:t>
                      </a:r>
                    </a:p>
                  </a:txBody>
                  <a:tcPr marT="34290" marB="34290" anchor="ctr" horzOverflow="overflow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15,0 (6 из 40)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6842" name="Text Box 106"/>
          <p:cNvSpPr txBox="1">
            <a:spLocks noChangeArrowheads="1"/>
          </p:cNvSpPr>
          <p:nvPr/>
        </p:nvSpPr>
        <p:spPr bwMode="auto">
          <a:xfrm>
            <a:off x="5882644" y="3293032"/>
            <a:ext cx="2915289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342900" indent="-342900"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 sz="1600" b="1" i="1" dirty="0"/>
              <a:t>     </a:t>
            </a:r>
            <a:r>
              <a:rPr lang="ru-RU" altLang="ru-RU" sz="1800" b="1" i="1" dirty="0">
                <a:solidFill>
                  <a:srgbClr val="002060"/>
                </a:solidFill>
              </a:rPr>
              <a:t>В </a:t>
            </a:r>
            <a:r>
              <a:rPr lang="ru-RU" altLang="ru-RU" sz="1800" b="1" i="1" dirty="0" smtClean="0">
                <a:solidFill>
                  <a:srgbClr val="002060"/>
                </a:solidFill>
              </a:rPr>
              <a:t>60 регионах </a:t>
            </a:r>
            <a:r>
              <a:rPr lang="ru-RU" altLang="ru-RU" sz="1800" b="1" i="1" dirty="0">
                <a:solidFill>
                  <a:srgbClr val="002060"/>
                </a:solidFill>
              </a:rPr>
              <a:t>данный показатель нулевой</a:t>
            </a:r>
          </a:p>
        </p:txBody>
      </p:sp>
      <p:sp>
        <p:nvSpPr>
          <p:cNvPr id="116845" name="Text Box 109"/>
          <p:cNvSpPr txBox="1">
            <a:spLocks noChangeArrowheads="1"/>
          </p:cNvSpPr>
          <p:nvPr/>
        </p:nvSpPr>
        <p:spPr bwMode="auto">
          <a:xfrm>
            <a:off x="5740417" y="1860948"/>
            <a:ext cx="3222623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 marL="342900" indent="-342900"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 sz="1600" b="1" i="1" dirty="0">
                <a:solidFill>
                  <a:srgbClr val="002060"/>
                </a:solidFill>
              </a:rPr>
              <a:t>     </a:t>
            </a:r>
            <a:r>
              <a:rPr lang="ru-RU" altLang="ru-RU" sz="1400" b="1" dirty="0">
                <a:solidFill>
                  <a:srgbClr val="002060"/>
                </a:solidFill>
              </a:rPr>
              <a:t>Абсолютное число случаев</a:t>
            </a:r>
          </a:p>
        </p:txBody>
      </p:sp>
    </p:spTree>
    <p:extLst>
      <p:ext uri="{BB962C8B-B14F-4D97-AF65-F5344CB8AC3E}">
        <p14:creationId xmlns:p14="http://schemas.microsoft.com/office/powerpoint/2010/main" val="38843336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964612" cy="303610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110000"/>
              </a:lnSpc>
            </a:pPr>
            <a:r>
              <a:rPr lang="ru-RU" altLang="ru-RU" sz="1600" b="1" dirty="0" smtClean="0">
                <a:solidFill>
                  <a:srgbClr val="002060"/>
                </a:solidFill>
                <a:latin typeface="Tahoma" pitchFamily="34" charset="0"/>
              </a:rPr>
              <a:t>ЧИСЛО УМЕРШИХ В ПРЕДЫДУЩИЕ ГОДЫ, СНЯТЫХ С УЧЕТА В ОТЧЕТНОМ ГОДУ</a:t>
            </a:r>
            <a:endParaRPr lang="ru-RU" altLang="ru-RU" sz="1600" dirty="0" smtClean="0">
              <a:solidFill>
                <a:srgbClr val="002060"/>
              </a:solidFill>
              <a:latin typeface="Tahoma" pitchFamily="34" charset="0"/>
            </a:endParaRPr>
          </a:p>
        </p:txBody>
      </p:sp>
      <p:sp>
        <p:nvSpPr>
          <p:cNvPr id="23555" name="Text Box 51"/>
          <p:cNvSpPr txBox="1">
            <a:spLocks noChangeArrowheads="1"/>
          </p:cNvSpPr>
          <p:nvPr/>
        </p:nvSpPr>
        <p:spPr bwMode="auto">
          <a:xfrm>
            <a:off x="6084888" y="4462462"/>
            <a:ext cx="2843212" cy="31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endParaRPr lang="ru-RU" altLang="ru-RU" sz="1800" b="1">
              <a:solidFill>
                <a:srgbClr val="000066"/>
              </a:solidFill>
            </a:endParaRPr>
          </a:p>
        </p:txBody>
      </p:sp>
      <p:sp>
        <p:nvSpPr>
          <p:cNvPr id="23556" name="Text Box 52"/>
          <p:cNvSpPr txBox="1">
            <a:spLocks noChangeArrowheads="1"/>
          </p:cNvSpPr>
          <p:nvPr/>
        </p:nvSpPr>
        <p:spPr bwMode="auto">
          <a:xfrm>
            <a:off x="5703906" y="436840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 altLang="ru-RU" sz="1800">
              <a:latin typeface="Arial" charset="0"/>
            </a:endParaRPr>
          </a:p>
        </p:txBody>
      </p:sp>
      <p:graphicFrame>
        <p:nvGraphicFramePr>
          <p:cNvPr id="21578" name="Group 7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989990354"/>
              </p:ext>
            </p:extLst>
          </p:nvPr>
        </p:nvGraphicFramePr>
        <p:xfrm>
          <a:off x="19" y="357188"/>
          <a:ext cx="8928097" cy="3097290"/>
        </p:xfrm>
        <a:graphic>
          <a:graphicData uri="http://schemas.openxmlformats.org/drawingml/2006/table">
            <a:tbl>
              <a:tblPr/>
              <a:tblGrid>
                <a:gridCol w="2384600"/>
                <a:gridCol w="801353"/>
                <a:gridCol w="806660"/>
                <a:gridCol w="861498"/>
                <a:gridCol w="803122"/>
                <a:gridCol w="801353"/>
                <a:gridCol w="803122"/>
                <a:gridCol w="833194"/>
                <a:gridCol w="833195"/>
              </a:tblGrid>
              <a:tr h="28569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60" marB="3426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Отчетный год: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56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2012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2013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2014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2015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2016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2017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2018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2019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93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</a:rPr>
                        <a:t>число умерших в прошлые годы, снятых с учета в отчетном году</a:t>
                      </a:r>
                    </a:p>
                  </a:txBody>
                  <a:tcPr marT="34260" marB="3426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30066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30596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32035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44017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43066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50993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40836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37001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87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</a:rPr>
                        <a:t>число территорий, имеющих нулевые значения данного показателя</a:t>
                      </a:r>
                    </a:p>
                  </a:txBody>
                  <a:tcPr marT="34260" marB="3426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23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19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14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9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16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12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11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</a:p>
                  </a:txBody>
                  <a:tcPr marT="34260" marB="3426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3601" name="Text Box 87"/>
          <p:cNvSpPr txBox="1">
            <a:spLocks noChangeArrowheads="1"/>
          </p:cNvSpPr>
          <p:nvPr/>
        </p:nvSpPr>
        <p:spPr bwMode="auto">
          <a:xfrm>
            <a:off x="128282" y="4066282"/>
            <a:ext cx="8713788" cy="1077218"/>
          </a:xfrm>
          <a:prstGeom prst="rect">
            <a:avLst/>
          </a:prstGeom>
          <a:solidFill>
            <a:srgbClr val="CDE6FF"/>
          </a:solidFill>
          <a:ln>
            <a:noFill/>
          </a:ln>
          <a:effectLst/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 sz="1600" b="1" dirty="0">
                <a:solidFill>
                  <a:srgbClr val="002060"/>
                </a:solidFill>
              </a:rPr>
              <a:t>Своевременное снятие умерших с учета осложняют:</a:t>
            </a:r>
            <a:br>
              <a:rPr lang="ru-RU" altLang="ru-RU" sz="1600" b="1" dirty="0">
                <a:solidFill>
                  <a:srgbClr val="002060"/>
                </a:solidFill>
              </a:rPr>
            </a:br>
            <a:r>
              <a:rPr lang="ru-RU" altLang="ru-RU" sz="1600" b="1" dirty="0">
                <a:solidFill>
                  <a:srgbClr val="002060"/>
                </a:solidFill>
              </a:rPr>
              <a:t>- отсутствие возможности проведения полноценной и своевременной сверки умерших </a:t>
            </a:r>
          </a:p>
          <a:p>
            <a:pPr eaLnBrk="1" hangingPunct="1"/>
            <a:r>
              <a:rPr lang="ru-RU" altLang="ru-RU" sz="1600" b="1" dirty="0">
                <a:solidFill>
                  <a:srgbClr val="002060"/>
                </a:solidFill>
              </a:rPr>
              <a:t>- растущая миграция и система учета умерших по месту смерти</a:t>
            </a:r>
          </a:p>
        </p:txBody>
      </p:sp>
      <p:sp>
        <p:nvSpPr>
          <p:cNvPr id="23604" name="Text Box 183"/>
          <p:cNvSpPr txBox="1">
            <a:spLocks noChangeArrowheads="1"/>
          </p:cNvSpPr>
          <p:nvPr/>
        </p:nvSpPr>
        <p:spPr bwMode="auto">
          <a:xfrm>
            <a:off x="127988" y="3422177"/>
            <a:ext cx="8856663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 sz="1500" b="1" dirty="0">
                <a:solidFill>
                  <a:srgbClr val="002060"/>
                </a:solidFill>
              </a:rPr>
              <a:t>Доля от численности контингента, состоящего на учете на конец предыдущего </a:t>
            </a:r>
            <a:r>
              <a:rPr lang="ru-RU" altLang="ru-RU" sz="1500" b="1" dirty="0" smtClean="0">
                <a:solidFill>
                  <a:srgbClr val="002060"/>
                </a:solidFill>
              </a:rPr>
              <a:t>года </a:t>
            </a:r>
            <a:r>
              <a:rPr lang="ru-RU" altLang="ru-RU" sz="1500" b="1" dirty="0">
                <a:solidFill>
                  <a:srgbClr val="002060"/>
                </a:solidFill>
              </a:rPr>
              <a:t>-   </a:t>
            </a:r>
            <a:r>
              <a:rPr lang="ru-RU" altLang="ru-RU" sz="1500" b="1" u="sng" dirty="0" smtClean="0">
                <a:solidFill>
                  <a:srgbClr val="002060"/>
                </a:solidFill>
              </a:rPr>
              <a:t>1,0%; </a:t>
            </a:r>
            <a:r>
              <a:rPr lang="ru-RU" altLang="ru-RU" sz="1500" b="1" dirty="0">
                <a:solidFill>
                  <a:srgbClr val="002060"/>
                </a:solidFill>
              </a:rPr>
              <a:t>Разброс: от 0 до </a:t>
            </a:r>
            <a:r>
              <a:rPr lang="ru-RU" altLang="ru-RU" sz="1500" b="1" dirty="0" smtClean="0">
                <a:solidFill>
                  <a:srgbClr val="002060"/>
                </a:solidFill>
              </a:rPr>
              <a:t>5,4% (Республика Северная Осетия)</a:t>
            </a:r>
            <a:endParaRPr lang="ru-RU" altLang="ru-RU" sz="15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7720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51"/>
          <p:cNvSpPr>
            <a:spLocks noGrp="1" noChangeArrowheads="1"/>
          </p:cNvSpPr>
          <p:nvPr>
            <p:ph type="title"/>
          </p:nvPr>
        </p:nvSpPr>
        <p:spPr>
          <a:xfrm>
            <a:off x="200041" y="152402"/>
            <a:ext cx="8722393" cy="1403985"/>
          </a:xfrm>
          <a:noFill/>
        </p:spPr>
        <p:txBody>
          <a:bodyPr>
            <a:noAutofit/>
          </a:bodyPr>
          <a:lstStyle/>
          <a:p>
            <a:pPr algn="l" eaLnBrk="1" hangingPunct="1">
              <a:lnSpc>
                <a:spcPct val="110000"/>
              </a:lnSpc>
            </a:pPr>
            <a:r>
              <a:rPr lang="ru-RU" altLang="ru-RU" sz="1400" b="1" dirty="0" smtClean="0">
                <a:solidFill>
                  <a:srgbClr val="C00000"/>
                </a:solidFill>
                <a:latin typeface="Tahoma" pitchFamily="34" charset="0"/>
              </a:rPr>
              <a:t>ДОЛЯ ЗНО БЕЗ СТАДИИ  </a:t>
            </a:r>
            <a:r>
              <a:rPr lang="ru-RU" altLang="ru-RU" sz="1400" b="1" dirty="0" smtClean="0">
                <a:solidFill>
                  <a:srgbClr val="660066"/>
                </a:solidFill>
                <a:latin typeface="Tahoma" pitchFamily="34" charset="0"/>
              </a:rPr>
              <a:t>- 5,2% (31 258 случаев) (2018 г. – 5,1%),</a:t>
            </a:r>
            <a:br>
              <a:rPr lang="ru-RU" altLang="ru-RU" sz="1400" b="1" dirty="0" smtClean="0">
                <a:solidFill>
                  <a:srgbClr val="660066"/>
                </a:solidFill>
                <a:latin typeface="Tahoma" pitchFamily="34" charset="0"/>
              </a:rPr>
            </a:br>
            <a:r>
              <a:rPr lang="ru-RU" altLang="ru-RU" sz="1400" b="1" dirty="0" smtClean="0">
                <a:solidFill>
                  <a:srgbClr val="660066"/>
                </a:solidFill>
                <a:latin typeface="Tahoma" pitchFamily="34" charset="0"/>
              </a:rPr>
              <a:t>из них: </a:t>
            </a:r>
            <a:br>
              <a:rPr lang="ru-RU" altLang="ru-RU" sz="1400" b="1" dirty="0" smtClean="0">
                <a:solidFill>
                  <a:srgbClr val="660066"/>
                </a:solidFill>
                <a:latin typeface="Tahoma" pitchFamily="34" charset="0"/>
              </a:rPr>
            </a:br>
            <a:r>
              <a:rPr lang="ru-RU" altLang="ru-RU" sz="1400" b="1" dirty="0" smtClean="0">
                <a:solidFill>
                  <a:srgbClr val="660066"/>
                </a:solidFill>
                <a:latin typeface="Tahoma" pitchFamily="34" charset="0"/>
              </a:rPr>
              <a:t>72,5% (22 660 случаев) - </a:t>
            </a:r>
            <a:r>
              <a:rPr lang="ru-RU" altLang="ru-RU" sz="1400" b="1" dirty="0" err="1" smtClean="0">
                <a:solidFill>
                  <a:srgbClr val="660066"/>
                </a:solidFill>
                <a:latin typeface="Tahoma" pitchFamily="34" charset="0"/>
              </a:rPr>
              <a:t>нестадируемые</a:t>
            </a:r>
            <a:r>
              <a:rPr lang="ru-RU" altLang="ru-RU" sz="1400" b="1" dirty="0" smtClean="0">
                <a:solidFill>
                  <a:srgbClr val="660066"/>
                </a:solidFill>
                <a:latin typeface="Tahoma" pitchFamily="34" charset="0"/>
              </a:rPr>
              <a:t> опухоли:</a:t>
            </a:r>
            <a:br>
              <a:rPr lang="ru-RU" altLang="ru-RU" sz="1400" b="1" dirty="0" smtClean="0">
                <a:solidFill>
                  <a:srgbClr val="660066"/>
                </a:solidFill>
                <a:latin typeface="Tahoma" pitchFamily="34" charset="0"/>
              </a:rPr>
            </a:br>
            <a:r>
              <a:rPr lang="ru-RU" altLang="ru-RU" sz="1400" b="1" dirty="0" smtClean="0">
                <a:solidFill>
                  <a:srgbClr val="660066"/>
                </a:solidFill>
                <a:latin typeface="Tahoma" pitchFamily="34" charset="0"/>
              </a:rPr>
              <a:t>12 734 лейкемий</a:t>
            </a:r>
            <a:br>
              <a:rPr lang="ru-RU" altLang="ru-RU" sz="1400" b="1" dirty="0" smtClean="0">
                <a:solidFill>
                  <a:srgbClr val="660066"/>
                </a:solidFill>
                <a:latin typeface="Tahoma" pitchFamily="34" charset="0"/>
              </a:rPr>
            </a:br>
            <a:r>
              <a:rPr lang="ru-RU" altLang="ru-RU" sz="1400" b="1" dirty="0" smtClean="0">
                <a:solidFill>
                  <a:srgbClr val="660066"/>
                </a:solidFill>
                <a:latin typeface="Tahoma" pitchFamily="34" charset="0"/>
              </a:rPr>
              <a:t>8 776 ЗНО головного мозга</a:t>
            </a:r>
            <a:br>
              <a:rPr lang="ru-RU" altLang="ru-RU" sz="1400" b="1" dirty="0" smtClean="0">
                <a:solidFill>
                  <a:srgbClr val="660066"/>
                </a:solidFill>
                <a:latin typeface="Tahoma" pitchFamily="34" charset="0"/>
              </a:rPr>
            </a:br>
            <a:r>
              <a:rPr lang="ru-RU" altLang="ru-RU" sz="1400" b="1" dirty="0" smtClean="0">
                <a:solidFill>
                  <a:srgbClr val="660066"/>
                </a:solidFill>
                <a:latin typeface="Tahoma" pitchFamily="34" charset="0"/>
              </a:rPr>
              <a:t>1 150 ЗНО глаза</a:t>
            </a:r>
          </a:p>
        </p:txBody>
      </p:sp>
      <p:sp>
        <p:nvSpPr>
          <p:cNvPr id="35843" name="Text Box 49"/>
          <p:cNvSpPr txBox="1">
            <a:spLocks noChangeArrowheads="1"/>
          </p:cNvSpPr>
          <p:nvPr/>
        </p:nvSpPr>
        <p:spPr bwMode="auto">
          <a:xfrm>
            <a:off x="6084888" y="4462462"/>
            <a:ext cx="2843212" cy="3139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endParaRPr lang="ru-RU" altLang="ru-RU" sz="1800" b="1">
              <a:solidFill>
                <a:srgbClr val="000066"/>
              </a:solidFill>
            </a:endParaRPr>
          </a:p>
        </p:txBody>
      </p:sp>
      <p:sp>
        <p:nvSpPr>
          <p:cNvPr id="35844" name="Text Box 50"/>
          <p:cNvSpPr txBox="1">
            <a:spLocks noChangeArrowheads="1"/>
          </p:cNvSpPr>
          <p:nvPr/>
        </p:nvSpPr>
        <p:spPr bwMode="auto">
          <a:xfrm>
            <a:off x="1" y="1587066"/>
            <a:ext cx="9036050" cy="3539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 b="1" dirty="0">
                <a:solidFill>
                  <a:srgbClr val="C00000"/>
                </a:solidFill>
              </a:rPr>
              <a:t>Таким образом, в РФ доля ЗНО неустановленной стадии </a:t>
            </a:r>
            <a:r>
              <a:rPr lang="en-US" altLang="ru-RU" b="1" dirty="0">
                <a:solidFill>
                  <a:srgbClr val="C00000"/>
                </a:solidFill>
                <a:cs typeface="Tahoma" pitchFamily="34" charset="0"/>
              </a:rPr>
              <a:t>~</a:t>
            </a:r>
            <a:r>
              <a:rPr lang="ru-RU" altLang="ru-RU" b="1" dirty="0">
                <a:solidFill>
                  <a:srgbClr val="C00000"/>
                </a:solidFill>
                <a:cs typeface="Tahoma" pitchFamily="34" charset="0"/>
              </a:rPr>
              <a:t> </a:t>
            </a:r>
            <a:r>
              <a:rPr lang="ru-RU" altLang="ru-RU" b="1" dirty="0" smtClean="0">
                <a:solidFill>
                  <a:srgbClr val="C00000"/>
                </a:solidFill>
              </a:rPr>
              <a:t>1,4%, </a:t>
            </a:r>
            <a:r>
              <a:rPr lang="ru-RU" altLang="ru-RU" sz="1300" b="1" dirty="0" smtClean="0">
                <a:solidFill>
                  <a:srgbClr val="C00000"/>
                </a:solidFill>
              </a:rPr>
              <a:t>2018 </a:t>
            </a:r>
            <a:r>
              <a:rPr lang="ru-RU" altLang="ru-RU" sz="1300" b="1" dirty="0">
                <a:solidFill>
                  <a:srgbClr val="C00000"/>
                </a:solidFill>
              </a:rPr>
              <a:t>г. – </a:t>
            </a:r>
            <a:r>
              <a:rPr lang="ru-RU" altLang="ru-RU" sz="1300" b="1" dirty="0" smtClean="0">
                <a:solidFill>
                  <a:srgbClr val="C00000"/>
                </a:solidFill>
              </a:rPr>
              <a:t>1,6%</a:t>
            </a:r>
            <a:endParaRPr lang="ru-RU" altLang="ru-RU" sz="1300" b="1" dirty="0">
              <a:solidFill>
                <a:srgbClr val="C00000"/>
              </a:solidFill>
            </a:endParaRPr>
          </a:p>
        </p:txBody>
      </p:sp>
      <p:sp>
        <p:nvSpPr>
          <p:cNvPr id="35846" name="Text Box 56"/>
          <p:cNvSpPr txBox="1">
            <a:spLocks noChangeArrowheads="1"/>
          </p:cNvSpPr>
          <p:nvPr/>
        </p:nvSpPr>
        <p:spPr bwMode="auto">
          <a:xfrm>
            <a:off x="107661" y="357188"/>
            <a:ext cx="18473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endParaRPr lang="ru-RU" altLang="ru-RU" sz="1800">
              <a:latin typeface="Arial" charset="0"/>
            </a:endParaRPr>
          </a:p>
        </p:txBody>
      </p:sp>
      <p:graphicFrame>
        <p:nvGraphicFramePr>
          <p:cNvPr id="26669" name="Group 4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05488688"/>
              </p:ext>
            </p:extLst>
          </p:nvPr>
        </p:nvGraphicFramePr>
        <p:xfrm>
          <a:off x="179405" y="2085976"/>
          <a:ext cx="8713787" cy="1775570"/>
        </p:xfrm>
        <a:graphic>
          <a:graphicData uri="http://schemas.openxmlformats.org/drawingml/2006/table">
            <a:tbl>
              <a:tblPr/>
              <a:tblGrid>
                <a:gridCol w="3240087"/>
                <a:gridCol w="1071563"/>
                <a:gridCol w="3394075"/>
                <a:gridCol w="1008062"/>
              </a:tblGrid>
              <a:tr h="344971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ahoma" pitchFamily="34" charset="0"/>
                        </a:rPr>
                        <a:t>МАКСИМАЛЬНЫЕ ПОКАЗАТЕЛИ, %</a:t>
                      </a:r>
                    </a:p>
                  </a:txBody>
                  <a:tcPr marT="34289" marB="34289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183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Ленинградская область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11,19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г. Санкт-Петербург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8,25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96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err="1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</a:t>
                      </a:r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 Карачаево-Черкесия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9,32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Респ. Кабардино-Балкария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8,09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183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Республика Хакасия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8,75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Архангельская область</a:t>
                      </a:r>
                      <a:endParaRPr lang="ru-RU" sz="1400" b="1" i="0" u="none" strike="noStrike" dirty="0">
                        <a:solidFill>
                          <a:srgbClr val="C0000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7,51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97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Пермский край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8,62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Камчатский край</a:t>
                      </a:r>
                    </a:p>
                  </a:txBody>
                  <a:tcPr marT="34289" marB="34289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7,45</a:t>
                      </a:r>
                    </a:p>
                  </a:txBody>
                  <a:tcPr marT="34289" marB="34289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874" name="Text Box 184"/>
          <p:cNvSpPr txBox="1">
            <a:spLocks noChangeArrowheads="1"/>
          </p:cNvSpPr>
          <p:nvPr/>
        </p:nvSpPr>
        <p:spPr bwMode="auto">
          <a:xfrm>
            <a:off x="107675" y="4139305"/>
            <a:ext cx="8928391" cy="32316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ru-RU" altLang="ru-RU" sz="1500" b="1" dirty="0">
                <a:solidFill>
                  <a:srgbClr val="C00000"/>
                </a:solidFill>
              </a:rPr>
              <a:t>«Красным» отмечены регионы, представленные на аналогичном слайде в </a:t>
            </a:r>
            <a:r>
              <a:rPr lang="ru-RU" altLang="ru-RU" sz="1500" b="1" dirty="0" smtClean="0">
                <a:solidFill>
                  <a:srgbClr val="C00000"/>
                </a:solidFill>
              </a:rPr>
              <a:t>прошлом г.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6940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41685"/>
            <a:ext cx="8229600" cy="313134"/>
          </a:xfrm>
        </p:spPr>
        <p:txBody>
          <a:bodyPr/>
          <a:lstStyle/>
          <a:p>
            <a:pPr eaLnBrk="1" hangingPunct="1"/>
            <a:r>
              <a:rPr lang="ru-RU" altLang="ru-RU" sz="1800" b="1" dirty="0" smtClean="0">
                <a:solidFill>
                  <a:srgbClr val="002060"/>
                </a:solidFill>
                <a:latin typeface="Tahoma" pitchFamily="34" charset="0"/>
              </a:rPr>
              <a:t>ПОКАЗАТЕЛЬ ОДНОГОДИЧНОЙ ЛЕТАЛЬНОСТИ</a:t>
            </a:r>
          </a:p>
        </p:txBody>
      </p:sp>
      <p:sp>
        <p:nvSpPr>
          <p:cNvPr id="37891" name="Text Box 4"/>
          <p:cNvSpPr txBox="1">
            <a:spLocks noChangeArrowheads="1"/>
          </p:cNvSpPr>
          <p:nvPr/>
        </p:nvSpPr>
        <p:spPr bwMode="auto">
          <a:xfrm>
            <a:off x="950624" y="1575197"/>
            <a:ext cx="18473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endParaRPr lang="ru-RU" altLang="ru-RU" sz="1600"/>
          </a:p>
        </p:txBody>
      </p:sp>
      <p:sp>
        <p:nvSpPr>
          <p:cNvPr id="37892" name="Text Box 5"/>
          <p:cNvSpPr txBox="1">
            <a:spLocks noChangeArrowheads="1"/>
          </p:cNvSpPr>
          <p:nvPr/>
        </p:nvSpPr>
        <p:spPr bwMode="auto">
          <a:xfrm>
            <a:off x="179395" y="783434"/>
            <a:ext cx="8785225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 sz="1600" b="1" i="1" u="sng" dirty="0">
                <a:solidFill>
                  <a:srgbClr val="C00000"/>
                </a:solidFill>
              </a:rPr>
              <a:t>ЛЕТАЛЬНОСТЬ НА ПЕРВОМ ГОДУ</a:t>
            </a:r>
            <a:r>
              <a:rPr lang="ru-RU" altLang="ru-RU" sz="1600" b="1" i="1" u="sng" dirty="0">
                <a:solidFill>
                  <a:srgbClr val="FF0000"/>
                </a:solidFill>
              </a:rPr>
              <a:t> </a:t>
            </a:r>
            <a:r>
              <a:rPr lang="ru-RU" altLang="ru-RU" sz="1600" b="1" dirty="0">
                <a:solidFill>
                  <a:srgbClr val="000066"/>
                </a:solidFill>
              </a:rPr>
              <a:t> </a:t>
            </a:r>
            <a:r>
              <a:rPr lang="ru-RU" altLang="ru-RU" sz="1600" b="1" dirty="0">
                <a:solidFill>
                  <a:srgbClr val="000066"/>
                </a:solidFill>
                <a:sym typeface="Symbol" pitchFamily="18" charset="2"/>
              </a:rPr>
              <a:t> </a:t>
            </a:r>
            <a:r>
              <a:rPr lang="ru-RU" altLang="ru-RU" sz="1600" b="1" dirty="0">
                <a:solidFill>
                  <a:srgbClr val="000066"/>
                </a:solidFill>
              </a:rPr>
              <a:t>это </a:t>
            </a:r>
            <a:br>
              <a:rPr lang="ru-RU" altLang="ru-RU" sz="1600" b="1" dirty="0">
                <a:solidFill>
                  <a:srgbClr val="000066"/>
                </a:solidFill>
              </a:rPr>
            </a:br>
            <a:r>
              <a:rPr lang="ru-RU" altLang="ru-RU" sz="1600" b="1" dirty="0">
                <a:solidFill>
                  <a:srgbClr val="000066"/>
                </a:solidFill>
              </a:rPr>
              <a:t>доля больных, умерших на 1-м году с момента установления диагноза от числа больных с впервые в жизни установленным диагнозом ЗНО </a:t>
            </a:r>
            <a:r>
              <a:rPr lang="ru-RU" altLang="ru-RU" sz="1600" b="1" u="sng" dirty="0">
                <a:solidFill>
                  <a:srgbClr val="C00000"/>
                </a:solidFill>
              </a:rPr>
              <a:t>в предыдущем </a:t>
            </a:r>
            <a:r>
              <a:rPr lang="ru-RU" altLang="ru-RU" sz="1600" b="1" u="sng" dirty="0" smtClean="0">
                <a:solidFill>
                  <a:srgbClr val="C00000"/>
                </a:solidFill>
              </a:rPr>
              <a:t>(!) году</a:t>
            </a:r>
            <a:r>
              <a:rPr lang="ru-RU" altLang="ru-RU" sz="1600" b="1" u="sng" dirty="0" smtClean="0">
                <a:solidFill>
                  <a:srgbClr val="FF0000"/>
                </a:solidFill>
              </a:rPr>
              <a:t> </a:t>
            </a:r>
            <a:r>
              <a:rPr lang="ru-RU" altLang="ru-RU" sz="1600" b="1" u="sng" dirty="0">
                <a:solidFill>
                  <a:srgbClr val="C00000"/>
                </a:solidFill>
              </a:rPr>
              <a:t>(%).</a:t>
            </a:r>
          </a:p>
          <a:p>
            <a:pPr eaLnBrk="1" hangingPunct="1"/>
            <a:endParaRPr lang="ru-RU" altLang="ru-RU" sz="1600" b="1" dirty="0">
              <a:solidFill>
                <a:srgbClr val="000066"/>
              </a:solidFill>
            </a:endParaRPr>
          </a:p>
        </p:txBody>
      </p:sp>
      <p:sp>
        <p:nvSpPr>
          <p:cNvPr id="37893" name="Text Box 6"/>
          <p:cNvSpPr txBox="1">
            <a:spLocks noChangeArrowheads="1"/>
          </p:cNvSpPr>
          <p:nvPr/>
        </p:nvSpPr>
        <p:spPr bwMode="auto">
          <a:xfrm>
            <a:off x="179395" y="2106871"/>
            <a:ext cx="8785225" cy="2339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 sz="1600" b="1" dirty="0">
                <a:solidFill>
                  <a:srgbClr val="C00000"/>
                </a:solidFill>
              </a:rPr>
              <a:t>В программе </a:t>
            </a:r>
            <a:r>
              <a:rPr lang="ru-RU" altLang="ru-RU" sz="1600" b="1" dirty="0" err="1">
                <a:solidFill>
                  <a:srgbClr val="C00000"/>
                </a:solidFill>
              </a:rPr>
              <a:t>Медстат</a:t>
            </a:r>
            <a:r>
              <a:rPr lang="ru-RU" altLang="ru-RU" sz="1600" b="1" dirty="0">
                <a:solidFill>
                  <a:srgbClr val="C00000"/>
                </a:solidFill>
              </a:rPr>
              <a:t> </a:t>
            </a:r>
            <a:r>
              <a:rPr lang="ru-RU" altLang="ru-RU" sz="1600" b="1" u="sng" dirty="0">
                <a:solidFill>
                  <a:srgbClr val="C00000"/>
                </a:solidFill>
              </a:rPr>
              <a:t>условие межгодового контроля № 71</a:t>
            </a:r>
            <a:r>
              <a:rPr lang="ru-RU" altLang="ru-RU" sz="1600" b="1" dirty="0">
                <a:solidFill>
                  <a:srgbClr val="C00000"/>
                </a:solidFill>
              </a:rPr>
              <a:t>:</a:t>
            </a:r>
          </a:p>
          <a:p>
            <a:pPr eaLnBrk="1" hangingPunct="1"/>
            <a:endParaRPr lang="ru-RU" altLang="ru-RU" sz="1600" b="1" dirty="0">
              <a:solidFill>
                <a:srgbClr val="000066"/>
              </a:solidFill>
            </a:endParaRPr>
          </a:p>
          <a:p>
            <a:pPr eaLnBrk="1" hangingPunct="1"/>
            <a:r>
              <a:rPr lang="ru-RU" altLang="ru-RU" sz="1600" b="1" dirty="0">
                <a:solidFill>
                  <a:srgbClr val="000066"/>
                </a:solidFill>
              </a:rPr>
              <a:t>      число пациентов в графе </a:t>
            </a:r>
            <a:r>
              <a:rPr lang="ru-RU" altLang="ru-RU" sz="1600" b="1" dirty="0" smtClean="0">
                <a:solidFill>
                  <a:srgbClr val="000066"/>
                </a:solidFill>
              </a:rPr>
              <a:t>8 </a:t>
            </a:r>
            <a:r>
              <a:rPr lang="ru-RU" altLang="ru-RU" sz="1600" b="1" dirty="0">
                <a:solidFill>
                  <a:srgbClr val="000066"/>
                </a:solidFill>
              </a:rPr>
              <a:t>таблицы 2100 меньше или равно числу пациентов в графе </a:t>
            </a:r>
            <a:r>
              <a:rPr lang="ru-RU" altLang="ru-RU" sz="1600" b="1" dirty="0" smtClean="0">
                <a:solidFill>
                  <a:srgbClr val="000066"/>
                </a:solidFill>
              </a:rPr>
              <a:t>5 </a:t>
            </a:r>
            <a:r>
              <a:rPr lang="ru-RU" altLang="ru-RU" sz="1600" b="1" dirty="0">
                <a:solidFill>
                  <a:srgbClr val="000066"/>
                </a:solidFill>
              </a:rPr>
              <a:t>таблицы 2100 в отчете за </a:t>
            </a:r>
            <a:r>
              <a:rPr lang="ru-RU" altLang="ru-RU" sz="1600" b="1" dirty="0">
                <a:solidFill>
                  <a:srgbClr val="C00000"/>
                </a:solidFill>
              </a:rPr>
              <a:t>предыдущий</a:t>
            </a:r>
            <a:r>
              <a:rPr lang="ru-RU" altLang="ru-RU" sz="1600" b="1" dirty="0">
                <a:solidFill>
                  <a:srgbClr val="000066"/>
                </a:solidFill>
              </a:rPr>
              <a:t> отчетный год, по строкам </a:t>
            </a:r>
            <a:r>
              <a:rPr lang="ru-RU" altLang="ru-RU" sz="1600" b="1" dirty="0" smtClean="0">
                <a:solidFill>
                  <a:srgbClr val="000066"/>
                </a:solidFill>
              </a:rPr>
              <a:t>1-33</a:t>
            </a:r>
            <a:endParaRPr lang="ru-RU" altLang="ru-RU" sz="1600" b="1" dirty="0">
              <a:solidFill>
                <a:srgbClr val="000066"/>
              </a:solidFill>
            </a:endParaRPr>
          </a:p>
          <a:p>
            <a:pPr eaLnBrk="1" hangingPunct="1"/>
            <a:endParaRPr lang="ru-RU" altLang="ru-RU" sz="1600" b="1" dirty="0">
              <a:solidFill>
                <a:srgbClr val="FF0000"/>
              </a:solidFill>
            </a:endParaRPr>
          </a:p>
          <a:p>
            <a:pPr eaLnBrk="1" hangingPunct="1"/>
            <a:endParaRPr lang="ru-RU" altLang="ru-RU" sz="1600" b="1" dirty="0">
              <a:solidFill>
                <a:srgbClr val="FF0000"/>
              </a:solidFill>
            </a:endParaRPr>
          </a:p>
          <a:p>
            <a:pPr eaLnBrk="1" hangingPunct="1"/>
            <a:r>
              <a:rPr lang="ru-RU" altLang="ru-RU" b="1" i="1" dirty="0" smtClean="0">
                <a:solidFill>
                  <a:srgbClr val="C00000"/>
                </a:solidFill>
              </a:rPr>
              <a:t>посмертно </a:t>
            </a:r>
            <a:r>
              <a:rPr lang="ru-RU" altLang="ru-RU" b="1" i="1" dirty="0">
                <a:solidFill>
                  <a:srgbClr val="C00000"/>
                </a:solidFill>
              </a:rPr>
              <a:t>учтенные больные в расчет показателя </a:t>
            </a:r>
            <a:r>
              <a:rPr lang="ru-RU" altLang="ru-RU" b="1" i="1" dirty="0" smtClean="0">
                <a:solidFill>
                  <a:srgbClr val="C00000"/>
                </a:solidFill>
              </a:rPr>
              <a:t>одногодичной летальности </a:t>
            </a:r>
            <a:r>
              <a:rPr lang="ru-RU" altLang="ru-RU" b="1" i="1" dirty="0">
                <a:solidFill>
                  <a:srgbClr val="C00000"/>
                </a:solidFill>
              </a:rPr>
              <a:t>не включаются</a:t>
            </a:r>
          </a:p>
        </p:txBody>
      </p:sp>
    </p:spTree>
    <p:extLst>
      <p:ext uri="{BB962C8B-B14F-4D97-AF65-F5344CB8AC3E}">
        <p14:creationId xmlns:p14="http://schemas.microsoft.com/office/powerpoint/2010/main" val="162888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88182" y="167919"/>
            <a:ext cx="8135937" cy="300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400" b="1" u="sng" dirty="0">
                <a:solidFill>
                  <a:srgbClr val="000066"/>
                </a:solidFill>
                <a:latin typeface="Tahoma" pitchFamily="34" charset="0"/>
              </a:rPr>
              <a:t>Индекс достоверности учета (ИДУ</a:t>
            </a:r>
            <a:r>
              <a:rPr lang="ru-RU" altLang="ru-RU" sz="1500" b="1" u="sng" dirty="0">
                <a:solidFill>
                  <a:srgbClr val="000066"/>
                </a:solidFill>
                <a:latin typeface="Tahoma" pitchFamily="34" charset="0"/>
              </a:rPr>
              <a:t>):</a:t>
            </a:r>
          </a:p>
        </p:txBody>
      </p:sp>
      <p:sp>
        <p:nvSpPr>
          <p:cNvPr id="15363" name="AutoShape 3"/>
          <p:cNvSpPr>
            <a:spLocks/>
          </p:cNvSpPr>
          <p:nvPr/>
        </p:nvSpPr>
        <p:spPr bwMode="auto">
          <a:xfrm rot="5400000">
            <a:off x="2172100" y="2352295"/>
            <a:ext cx="215504" cy="4032250"/>
          </a:xfrm>
          <a:prstGeom prst="rightBrace">
            <a:avLst>
              <a:gd name="adj1" fmla="val 350828"/>
              <a:gd name="adj2" fmla="val 50000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17697" y="4531534"/>
            <a:ext cx="4427538" cy="5124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lIns="68580" tIns="34290" rIns="68580" bIns="34290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ru-RU" altLang="ru-RU" sz="1200" b="1" dirty="0">
                <a:solidFill>
                  <a:srgbClr val="002060"/>
                </a:solidFill>
                <a:latin typeface="Tahoma" pitchFamily="34" charset="0"/>
              </a:rPr>
              <a:t>в </a:t>
            </a:r>
            <a:r>
              <a:rPr lang="ru-RU" altLang="ru-RU" sz="1200" b="1" dirty="0" smtClean="0">
                <a:solidFill>
                  <a:srgbClr val="002060"/>
                </a:solidFill>
                <a:latin typeface="Tahoma" pitchFamily="34" charset="0"/>
              </a:rPr>
              <a:t>10 </a:t>
            </a:r>
            <a:r>
              <a:rPr lang="ru-RU" altLang="ru-RU" sz="1200" b="1" dirty="0">
                <a:solidFill>
                  <a:srgbClr val="002060"/>
                </a:solidFill>
                <a:latin typeface="Tahoma" pitchFamily="34" charset="0"/>
              </a:rPr>
              <a:t>территориях смертность выше или равна заболеваемости, </a:t>
            </a:r>
            <a:br>
              <a:rPr lang="ru-RU" altLang="ru-RU" sz="1200" b="1" dirty="0">
                <a:solidFill>
                  <a:srgbClr val="002060"/>
                </a:solidFill>
                <a:latin typeface="Tahoma" pitchFamily="34" charset="0"/>
              </a:rPr>
            </a:br>
            <a:r>
              <a:rPr lang="ru-RU" altLang="ru-RU" sz="1200" b="1" dirty="0">
                <a:solidFill>
                  <a:srgbClr val="002060"/>
                </a:solidFill>
                <a:latin typeface="Tahoma" pitchFamily="34" charset="0"/>
              </a:rPr>
              <a:t>плюс в 6</a:t>
            </a:r>
            <a:r>
              <a:rPr lang="ru-RU" altLang="ru-RU" sz="1200" b="1" dirty="0" smtClean="0">
                <a:solidFill>
                  <a:srgbClr val="002060"/>
                </a:solidFill>
                <a:latin typeface="Tahoma" pitchFamily="34" charset="0"/>
              </a:rPr>
              <a:t> </a:t>
            </a:r>
            <a:r>
              <a:rPr lang="ru-RU" altLang="ru-RU" sz="1200" b="1" dirty="0">
                <a:solidFill>
                  <a:srgbClr val="002060"/>
                </a:solidFill>
                <a:latin typeface="Tahoma" pitchFamily="34" charset="0"/>
              </a:rPr>
              <a:t>территориях ИДУ выше 0,8</a:t>
            </a:r>
          </a:p>
        </p:txBody>
      </p:sp>
      <p:sp>
        <p:nvSpPr>
          <p:cNvPr id="15428" name="Rectangle 68"/>
          <p:cNvSpPr>
            <a:spLocks noGrp="1" noChangeArrowheads="1"/>
          </p:cNvSpPr>
          <p:nvPr>
            <p:ph type="title"/>
          </p:nvPr>
        </p:nvSpPr>
        <p:spPr>
          <a:xfrm>
            <a:off x="234156" y="465541"/>
            <a:ext cx="8675688" cy="594122"/>
          </a:xfrm>
        </p:spPr>
        <p:txBody>
          <a:bodyPr/>
          <a:lstStyle/>
          <a:p>
            <a:pPr algn="l" eaLnBrk="1" hangingPunct="1">
              <a:lnSpc>
                <a:spcPct val="110000"/>
              </a:lnSpc>
            </a:pPr>
            <a:r>
              <a:rPr lang="ru-RU" altLang="ru-RU" sz="1500" b="1" dirty="0">
                <a:solidFill>
                  <a:srgbClr val="002060"/>
                </a:solidFill>
                <a:latin typeface="Tahoma" pitchFamily="34" charset="0"/>
              </a:rPr>
              <a:t>ОТНОШЕНИЕ ЧИСЛА УМЕРШИХ  К ЧИСЛУ ЗАБОЛЕВШИХ, ЛЕЙКОЗЫ, 2018 г. </a:t>
            </a:r>
            <a:endParaRPr lang="ru-RU" altLang="ru-RU" sz="1800" b="1" dirty="0">
              <a:solidFill>
                <a:srgbClr val="002060"/>
              </a:solidFill>
              <a:latin typeface="Tahoma" pitchFamily="34" charset="0"/>
            </a:endParaRPr>
          </a:p>
        </p:txBody>
      </p:sp>
      <p:sp>
        <p:nvSpPr>
          <p:cNvPr id="15429" name="Text Box 70"/>
          <p:cNvSpPr txBox="1">
            <a:spLocks noChangeArrowheads="1"/>
          </p:cNvSpPr>
          <p:nvPr/>
        </p:nvSpPr>
        <p:spPr bwMode="auto">
          <a:xfrm>
            <a:off x="5703915" y="4368428"/>
            <a:ext cx="138564" cy="284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 sz="1400"/>
          </a:p>
        </p:txBody>
      </p:sp>
      <p:sp>
        <p:nvSpPr>
          <p:cNvPr id="15431" name="AutoShape 72"/>
          <p:cNvSpPr>
            <a:spLocks/>
          </p:cNvSpPr>
          <p:nvPr/>
        </p:nvSpPr>
        <p:spPr bwMode="auto">
          <a:xfrm rot="5400000">
            <a:off x="6594693" y="2352295"/>
            <a:ext cx="215504" cy="4032250"/>
          </a:xfrm>
          <a:prstGeom prst="rightBrace">
            <a:avLst>
              <a:gd name="adj1" fmla="val 350828"/>
              <a:gd name="adj2" fmla="val 50000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lIns="68580" tIns="34290" rIns="68580" bIns="34290" anchor="ctr"/>
          <a:lstStyle/>
          <a:p>
            <a:pPr algn="ctr" eaLnBrk="1" hangingPunct="1"/>
            <a:endParaRPr lang="ru-RU" altLang="ru-RU"/>
          </a:p>
        </p:txBody>
      </p:sp>
      <p:sp>
        <p:nvSpPr>
          <p:cNvPr id="15432" name="Text Box 73"/>
          <p:cNvSpPr txBox="1">
            <a:spLocks noChangeArrowheads="1"/>
          </p:cNvSpPr>
          <p:nvPr/>
        </p:nvSpPr>
        <p:spPr bwMode="auto">
          <a:xfrm>
            <a:off x="4781550" y="4510766"/>
            <a:ext cx="3937016" cy="4016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 lIns="68580" tIns="34290" rIns="68580" bIns="34290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ru-RU" altLang="ru-RU" sz="1200" b="1" dirty="0">
                <a:solidFill>
                  <a:srgbClr val="002060"/>
                </a:solidFill>
                <a:latin typeface="Tahoma" pitchFamily="34" charset="0"/>
              </a:rPr>
              <a:t>в </a:t>
            </a:r>
            <a:r>
              <a:rPr lang="ru-RU" altLang="ru-RU" sz="1200" b="1" dirty="0" smtClean="0">
                <a:solidFill>
                  <a:srgbClr val="002060"/>
                </a:solidFill>
                <a:latin typeface="Tahoma" pitchFamily="34" charset="0"/>
              </a:rPr>
              <a:t>26 </a:t>
            </a:r>
            <a:r>
              <a:rPr lang="ru-RU" altLang="ru-RU" sz="1200" b="1" dirty="0">
                <a:solidFill>
                  <a:srgbClr val="002060"/>
                </a:solidFill>
                <a:latin typeface="Tahoma" pitchFamily="34" charset="0"/>
              </a:rPr>
              <a:t>территориях ИДУ </a:t>
            </a:r>
            <a:br>
              <a:rPr lang="ru-RU" altLang="ru-RU" sz="1200" b="1" dirty="0">
                <a:solidFill>
                  <a:srgbClr val="002060"/>
                </a:solidFill>
                <a:latin typeface="Tahoma" pitchFamily="34" charset="0"/>
              </a:rPr>
            </a:br>
            <a:r>
              <a:rPr lang="ru-RU" altLang="ru-RU" sz="1200" b="1" dirty="0">
                <a:solidFill>
                  <a:srgbClr val="002060"/>
                </a:solidFill>
                <a:latin typeface="Tahoma" pitchFamily="34" charset="0"/>
              </a:rPr>
              <a:t>в пределах </a:t>
            </a:r>
            <a:r>
              <a:rPr lang="ru-RU" altLang="ru-RU" sz="1200" b="1" dirty="0" smtClean="0">
                <a:solidFill>
                  <a:srgbClr val="002060"/>
                </a:solidFill>
                <a:latin typeface="Tahoma" pitchFamily="34" charset="0"/>
              </a:rPr>
              <a:t>0,2-0,5 </a:t>
            </a:r>
            <a:endParaRPr lang="ru-RU" altLang="ru-RU" sz="1200" b="1" dirty="0">
              <a:solidFill>
                <a:srgbClr val="002060"/>
              </a:solidFill>
              <a:latin typeface="Tahoma" pitchFamily="34" charset="0"/>
            </a:endParaRPr>
          </a:p>
        </p:txBody>
      </p:sp>
      <p:graphicFrame>
        <p:nvGraphicFramePr>
          <p:cNvPr id="11" name="Group 96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231677705"/>
              </p:ext>
            </p:extLst>
          </p:nvPr>
        </p:nvGraphicFramePr>
        <p:xfrm>
          <a:off x="107950" y="1009658"/>
          <a:ext cx="9036050" cy="3146765"/>
        </p:xfrm>
        <a:graphic>
          <a:graphicData uri="http://schemas.openxmlformats.org/drawingml/2006/table">
            <a:tbl>
              <a:tblPr/>
              <a:tblGrid>
                <a:gridCol w="3276600"/>
                <a:gridCol w="1187450"/>
                <a:gridCol w="3024188"/>
                <a:gridCol w="1547812"/>
              </a:tblGrid>
              <a:tr h="2514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РОССИЯ - 0,60</a:t>
                      </a:r>
                    </a:p>
                  </a:txBody>
                  <a:tcPr marT="34274" marB="34274" anchor="ctr" horzOverflow="overflow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max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74" marB="34274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74" marB="34274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</a:rPr>
                        <a:t>min</a:t>
                      </a:r>
                      <a:endParaRPr kumimoji="0" lang="ru-RU" alt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74" marB="34274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44196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Калининградская область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1,95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 err="1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</a:t>
                      </a:r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 Карачаево-Черкесия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0,24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2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Город </a:t>
                      </a:r>
                      <a:r>
                        <a:rPr lang="en-US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C</a:t>
                      </a:r>
                      <a:r>
                        <a:rPr lang="ru-RU" sz="1400" b="1" i="0" u="none" strike="noStrike" dirty="0" err="1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евастополь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1,41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Республика Чечня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0,25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2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Орловская область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1,19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Камчатский край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0,29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2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Ростовская область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1,18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Хабаровский край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0,31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2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Астраханская область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1,16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Республика Коми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0,34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2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Костромская область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1,15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Тюменская обл.(б/</a:t>
                      </a:r>
                      <a:r>
                        <a:rPr lang="ru-RU" sz="1400" b="1" i="0" u="none" strike="noStrike" dirty="0" err="1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а.о</a:t>
                      </a:r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0,35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96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Республика Башкортостан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1,10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Республика Татарстан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0,35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2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Воронежская область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1,01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Пензенская область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0,36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2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Чукотский </a:t>
                      </a:r>
                      <a:r>
                        <a:rPr lang="ru-RU" sz="1400" b="1" i="0" u="none" strike="noStrike" dirty="0" err="1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авт.округ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Еврейская авт. обл.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0,36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2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Ямало-Ненецкий </a:t>
                      </a:r>
                      <a:r>
                        <a:rPr lang="ru-RU" sz="1400" b="1" i="0" u="none" strike="noStrike" dirty="0" err="1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а.о</a:t>
                      </a:r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.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Новгородская область</a:t>
                      </a:r>
                      <a:endParaRPr lang="ru-RU" sz="1400" b="1" i="0" u="none" strike="noStrike" dirty="0">
                        <a:solidFill>
                          <a:srgbClr val="002060"/>
                        </a:solidFill>
                        <a:effectLst/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0,37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32147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2"/>
          <p:cNvSpPr txBox="1">
            <a:spLocks noChangeArrowheads="1"/>
          </p:cNvSpPr>
          <p:nvPr/>
        </p:nvSpPr>
        <p:spPr bwMode="auto">
          <a:xfrm>
            <a:off x="0" y="1"/>
            <a:ext cx="91440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0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altLang="ru-RU" b="1" dirty="0">
                <a:solidFill>
                  <a:schemeClr val="accent2">
                    <a:lumMod val="75000"/>
                  </a:schemeClr>
                </a:solidFill>
              </a:rPr>
              <a:t>ДОЛЯ ЛЕЙКЕМИЙ, РАДИКАЛЬНОЕ ЛЕЧЕНИЕ КОТОРЫХ ЗАКОНЧЕНО и БУДЕТ ПРОДОЛЖЕНО, от ВСЕХ ВЫЯВЛЕННЫХ ЛЕЙКЕМИЙ (БЕЗ УЧТЕННЫХ ПОСМЕРТНО), 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2019г</a:t>
            </a:r>
            <a:r>
              <a:rPr lang="ru-RU" altLang="ru-RU" b="1" dirty="0">
                <a:solidFill>
                  <a:schemeClr val="accent2">
                    <a:lumMod val="75000"/>
                  </a:schemeClr>
                </a:solidFill>
              </a:rPr>
              <a:t>., 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</a:rPr>
              <a:t>%</a:t>
            </a:r>
            <a:endParaRPr lang="ru-RU" altLang="ru-RU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0899" name="Text Box 3"/>
          <p:cNvSpPr txBox="1">
            <a:spLocks noChangeArrowheads="1"/>
          </p:cNvSpPr>
          <p:nvPr/>
        </p:nvSpPr>
        <p:spPr bwMode="auto">
          <a:xfrm>
            <a:off x="5419128" y="3388757"/>
            <a:ext cx="3419475" cy="1477328"/>
          </a:xfrm>
          <a:prstGeom prst="rect">
            <a:avLst/>
          </a:prstGeom>
          <a:solidFill>
            <a:srgbClr val="CDE6FF"/>
          </a:solidFill>
          <a:ln>
            <a:noFill/>
          </a:ln>
          <a:effectLst/>
        </p:spPr>
        <p:txBody>
          <a:bodyPr>
            <a:spAutoFit/>
          </a:bodyPr>
          <a:lstStyle>
            <a:lvl1pPr marL="342900" indent="-342900"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 sz="1600" b="1" i="1" dirty="0"/>
              <a:t>     </a:t>
            </a:r>
            <a:r>
              <a:rPr lang="ru-RU" altLang="ru-RU" sz="1600" b="1" dirty="0">
                <a:solidFill>
                  <a:srgbClr val="660066"/>
                </a:solidFill>
              </a:rPr>
              <a:t>В</a:t>
            </a:r>
            <a:r>
              <a:rPr lang="ru-RU" altLang="ru-RU" sz="1600" b="1" dirty="0">
                <a:solidFill>
                  <a:srgbClr val="FF0000"/>
                </a:solidFill>
              </a:rPr>
              <a:t> </a:t>
            </a:r>
            <a:r>
              <a:rPr lang="ru-RU" altLang="ru-RU" sz="1600" b="1" dirty="0" smtClean="0">
                <a:solidFill>
                  <a:srgbClr val="C00000"/>
                </a:solidFill>
              </a:rPr>
              <a:t>25 </a:t>
            </a:r>
            <a:r>
              <a:rPr lang="ru-RU" altLang="ru-RU" sz="1600" b="1" dirty="0">
                <a:solidFill>
                  <a:srgbClr val="C00000"/>
                </a:solidFill>
              </a:rPr>
              <a:t>регионах </a:t>
            </a:r>
            <a:r>
              <a:rPr lang="ru-RU" altLang="ru-RU" sz="1600" b="1" dirty="0">
                <a:solidFill>
                  <a:srgbClr val="660066"/>
                </a:solidFill>
              </a:rPr>
              <a:t>данный показатель составляет</a:t>
            </a:r>
            <a:r>
              <a:rPr lang="ru-RU" altLang="ru-RU" sz="1600" b="1" dirty="0">
                <a:solidFill>
                  <a:srgbClr val="FF0000"/>
                </a:solidFill>
              </a:rPr>
              <a:t>  </a:t>
            </a:r>
            <a:r>
              <a:rPr lang="ru-RU" altLang="ru-RU" sz="1600" b="1" dirty="0">
                <a:solidFill>
                  <a:srgbClr val="C00000"/>
                </a:solidFill>
              </a:rPr>
              <a:t>90% и более </a:t>
            </a:r>
            <a:br>
              <a:rPr lang="ru-RU" altLang="ru-RU" sz="1600" b="1" dirty="0">
                <a:solidFill>
                  <a:srgbClr val="C00000"/>
                </a:solidFill>
              </a:rPr>
            </a:br>
            <a:r>
              <a:rPr lang="ru-RU" altLang="ru-RU" sz="1400" b="1" dirty="0">
                <a:solidFill>
                  <a:srgbClr val="C00000"/>
                </a:solidFill>
              </a:rPr>
              <a:t>(</a:t>
            </a:r>
            <a:r>
              <a:rPr lang="ru-RU" altLang="ru-RU" sz="1400" b="1" dirty="0" smtClean="0">
                <a:solidFill>
                  <a:srgbClr val="C00000"/>
                </a:solidFill>
              </a:rPr>
              <a:t>2018 </a:t>
            </a:r>
            <a:r>
              <a:rPr lang="ru-RU" altLang="ru-RU" sz="1400" b="1" dirty="0">
                <a:solidFill>
                  <a:srgbClr val="C00000"/>
                </a:solidFill>
              </a:rPr>
              <a:t>г. – 28; </a:t>
            </a:r>
            <a:r>
              <a:rPr lang="ru-RU" altLang="ru-RU" sz="1400" b="1" dirty="0" smtClean="0">
                <a:solidFill>
                  <a:srgbClr val="C00000"/>
                </a:solidFill>
              </a:rPr>
              <a:t>2017 </a:t>
            </a:r>
            <a:r>
              <a:rPr lang="ru-RU" altLang="ru-RU" sz="1400" b="1" dirty="0">
                <a:solidFill>
                  <a:srgbClr val="C00000"/>
                </a:solidFill>
              </a:rPr>
              <a:t>г. – </a:t>
            </a:r>
            <a:r>
              <a:rPr lang="ru-RU" altLang="ru-RU" sz="1400" b="1" dirty="0" smtClean="0">
                <a:solidFill>
                  <a:srgbClr val="C00000"/>
                </a:solidFill>
              </a:rPr>
              <a:t>28; 2016 </a:t>
            </a:r>
            <a:r>
              <a:rPr lang="ru-RU" altLang="ru-RU" sz="1400" b="1" dirty="0">
                <a:solidFill>
                  <a:srgbClr val="C00000"/>
                </a:solidFill>
              </a:rPr>
              <a:t>г. – </a:t>
            </a:r>
            <a:r>
              <a:rPr lang="ru-RU" altLang="ru-RU" sz="1400" b="1" dirty="0" smtClean="0">
                <a:solidFill>
                  <a:srgbClr val="C00000"/>
                </a:solidFill>
              </a:rPr>
              <a:t>23; 2015 </a:t>
            </a:r>
            <a:r>
              <a:rPr lang="ru-RU" altLang="ru-RU" sz="1400" b="1" dirty="0">
                <a:solidFill>
                  <a:srgbClr val="C00000"/>
                </a:solidFill>
              </a:rPr>
              <a:t>г. – </a:t>
            </a:r>
            <a:r>
              <a:rPr lang="ru-RU" altLang="ru-RU" sz="1400" b="1" dirty="0" smtClean="0">
                <a:solidFill>
                  <a:srgbClr val="C00000"/>
                </a:solidFill>
              </a:rPr>
              <a:t>32 </a:t>
            </a:r>
            <a:r>
              <a:rPr lang="ru-RU" altLang="ru-RU" sz="1400" b="1" dirty="0">
                <a:solidFill>
                  <a:srgbClr val="C00000"/>
                </a:solidFill>
              </a:rPr>
              <a:t>регионов)</a:t>
            </a:r>
          </a:p>
        </p:txBody>
      </p:sp>
      <p:graphicFrame>
        <p:nvGraphicFramePr>
          <p:cNvPr id="17484" name="Group 7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9882528"/>
              </p:ext>
            </p:extLst>
          </p:nvPr>
        </p:nvGraphicFramePr>
        <p:xfrm>
          <a:off x="440534" y="1729988"/>
          <a:ext cx="4436267" cy="3280317"/>
        </p:xfrm>
        <a:graphic>
          <a:graphicData uri="http://schemas.openxmlformats.org/drawingml/2006/table">
            <a:tbl>
              <a:tblPr/>
              <a:tblGrid>
                <a:gridCol w="2705098"/>
                <a:gridCol w="1731169"/>
              </a:tblGrid>
              <a:tr h="266692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МИНИМАЛЬНЫЕ ЗНАЧЕНИЯ</a:t>
                      </a:r>
                      <a:endParaRPr kumimoji="0" lang="ru-RU" alt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Республика Адыгея</a:t>
                      </a: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12,8 </a:t>
                      </a:r>
                      <a:b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</a:b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Еврейская </a:t>
                      </a:r>
                      <a:r>
                        <a:rPr kumimoji="0" lang="ru-RU" alt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а.о</a:t>
                      </a: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.</a:t>
                      </a: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20,0 </a:t>
                      </a:r>
                      <a:b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</a:b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11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Республика Коми</a:t>
                      </a: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33,3 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Республика Башкортостан</a:t>
                      </a: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34,7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1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Калужская область</a:t>
                      </a: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37,3</a:t>
                      </a: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Калининградская область</a:t>
                      </a: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37,9</a:t>
                      </a: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6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Костромская область</a:t>
                      </a: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47,1 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Ярославская область</a:t>
                      </a: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48,1 </a:t>
                      </a:r>
                      <a:endParaRPr kumimoji="0" lang="ru-RU" alt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39" name="Text Box 35"/>
          <p:cNvSpPr txBox="1">
            <a:spLocks noChangeArrowheads="1"/>
          </p:cNvSpPr>
          <p:nvPr/>
        </p:nvSpPr>
        <p:spPr bwMode="auto">
          <a:xfrm>
            <a:off x="52388" y="844154"/>
            <a:ext cx="8767762" cy="609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ru-RU" altLang="ru-RU" sz="1400" b="1" dirty="0">
                <a:solidFill>
                  <a:srgbClr val="C00000"/>
                </a:solidFill>
              </a:rPr>
              <a:t>РОССИЯ – </a:t>
            </a:r>
            <a:r>
              <a:rPr lang="ru-RU" altLang="ru-RU" sz="1400" b="1" dirty="0" smtClean="0">
                <a:solidFill>
                  <a:srgbClr val="C00000"/>
                </a:solidFill>
              </a:rPr>
              <a:t>75,1% </a:t>
            </a:r>
            <a:r>
              <a:rPr lang="ru-RU" altLang="ru-RU" sz="1400" b="1" dirty="0">
                <a:solidFill>
                  <a:srgbClr val="FF0000"/>
                </a:solidFill>
              </a:rPr>
              <a:t/>
            </a:r>
            <a:br>
              <a:rPr lang="ru-RU" altLang="ru-RU" sz="1400" b="1" dirty="0">
                <a:solidFill>
                  <a:srgbClr val="FF0000"/>
                </a:solidFill>
              </a:rPr>
            </a:br>
            <a:r>
              <a:rPr lang="ru-RU" altLang="ru-RU" sz="1400" b="1" dirty="0">
                <a:solidFill>
                  <a:srgbClr val="002060"/>
                </a:solidFill>
              </a:rPr>
              <a:t>(</a:t>
            </a:r>
            <a:r>
              <a:rPr lang="ru-RU" altLang="ru-RU" sz="1400" b="1" dirty="0" smtClean="0">
                <a:solidFill>
                  <a:srgbClr val="002060"/>
                </a:solidFill>
              </a:rPr>
              <a:t>2018 </a:t>
            </a:r>
            <a:r>
              <a:rPr lang="ru-RU" altLang="ru-RU" sz="1400" b="1" dirty="0">
                <a:solidFill>
                  <a:srgbClr val="002060"/>
                </a:solidFill>
              </a:rPr>
              <a:t>г. – </a:t>
            </a:r>
            <a:r>
              <a:rPr lang="ru-RU" altLang="ru-RU" sz="1400" b="1" dirty="0" smtClean="0">
                <a:solidFill>
                  <a:srgbClr val="002060"/>
                </a:solidFill>
              </a:rPr>
              <a:t>76,4%; 2017 </a:t>
            </a:r>
            <a:r>
              <a:rPr lang="ru-RU" altLang="ru-RU" sz="1400" b="1" dirty="0">
                <a:solidFill>
                  <a:srgbClr val="002060"/>
                </a:solidFill>
              </a:rPr>
              <a:t>г. – </a:t>
            </a:r>
            <a:r>
              <a:rPr lang="ru-RU" altLang="ru-RU" sz="1400" b="1" dirty="0" smtClean="0">
                <a:solidFill>
                  <a:srgbClr val="002060"/>
                </a:solidFill>
              </a:rPr>
              <a:t>77,9%; 2016 </a:t>
            </a:r>
            <a:r>
              <a:rPr lang="ru-RU" altLang="ru-RU" sz="1400" b="1" dirty="0">
                <a:solidFill>
                  <a:srgbClr val="002060"/>
                </a:solidFill>
              </a:rPr>
              <a:t>г. – </a:t>
            </a:r>
            <a:r>
              <a:rPr lang="ru-RU" altLang="ru-RU" sz="1400" b="1" dirty="0" smtClean="0">
                <a:solidFill>
                  <a:srgbClr val="002060"/>
                </a:solidFill>
              </a:rPr>
              <a:t>77,3%; 2015 </a:t>
            </a:r>
            <a:r>
              <a:rPr lang="ru-RU" altLang="ru-RU" sz="1400" b="1" dirty="0">
                <a:solidFill>
                  <a:srgbClr val="002060"/>
                </a:solidFill>
              </a:rPr>
              <a:t>г. – </a:t>
            </a:r>
            <a:r>
              <a:rPr lang="ru-RU" altLang="ru-RU" sz="1400" b="1" dirty="0" smtClean="0">
                <a:solidFill>
                  <a:srgbClr val="002060"/>
                </a:solidFill>
              </a:rPr>
              <a:t>78,9; 2014 </a:t>
            </a:r>
            <a:r>
              <a:rPr lang="ru-RU" altLang="ru-RU" sz="1400" b="1" dirty="0">
                <a:solidFill>
                  <a:srgbClr val="002060"/>
                </a:solidFill>
              </a:rPr>
              <a:t>г. - </a:t>
            </a:r>
            <a:r>
              <a:rPr lang="ru-RU" altLang="ru-RU" sz="1400" b="1" dirty="0" smtClean="0">
                <a:solidFill>
                  <a:srgbClr val="002060"/>
                </a:solidFill>
              </a:rPr>
              <a:t>71,8%)</a:t>
            </a:r>
            <a:endParaRPr lang="ru-RU" altLang="ru-RU" sz="1400" b="1" dirty="0">
              <a:solidFill>
                <a:srgbClr val="002060"/>
              </a:solidFill>
            </a:endParaRPr>
          </a:p>
        </p:txBody>
      </p:sp>
      <p:sp>
        <p:nvSpPr>
          <p:cNvPr id="17441" name="Text Box 71"/>
          <p:cNvSpPr txBox="1">
            <a:spLocks noChangeArrowheads="1"/>
          </p:cNvSpPr>
          <p:nvPr/>
        </p:nvSpPr>
        <p:spPr bwMode="auto">
          <a:xfrm>
            <a:off x="5418138" y="1678781"/>
            <a:ext cx="3116262" cy="1477328"/>
          </a:xfrm>
          <a:prstGeom prst="rect">
            <a:avLst/>
          </a:prstGeom>
          <a:solidFill>
            <a:srgbClr val="CDE6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/>
            <a:r>
              <a:rPr lang="ru-RU" altLang="ru-RU" sz="1500" b="1" dirty="0">
                <a:solidFill>
                  <a:srgbClr val="C00000"/>
                </a:solidFill>
              </a:rPr>
              <a:t>выписки о проведенном лечении в регистр поступают не в полном объеме </a:t>
            </a:r>
            <a:r>
              <a:rPr lang="ru-RU" altLang="ru-RU" sz="1500" b="1" dirty="0">
                <a:solidFill>
                  <a:srgbClr val="C00000"/>
                </a:solidFill>
                <a:sym typeface="Symbol" pitchFamily="18" charset="2"/>
              </a:rPr>
              <a:t></a:t>
            </a:r>
            <a:r>
              <a:rPr lang="ru-RU" altLang="ru-RU" sz="1500" b="1" dirty="0">
                <a:solidFill>
                  <a:srgbClr val="C00000"/>
                </a:solidFill>
              </a:rPr>
              <a:t> плохая связь со стационарами, где лечатся гематологические больные </a:t>
            </a:r>
          </a:p>
        </p:txBody>
      </p:sp>
    </p:spTree>
    <p:extLst>
      <p:ext uri="{BB962C8B-B14F-4D97-AF65-F5344CB8AC3E}">
        <p14:creationId xmlns:p14="http://schemas.microsoft.com/office/powerpoint/2010/main" val="350124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3" name="Text Box 109"/>
          <p:cNvSpPr txBox="1">
            <a:spLocks noChangeArrowheads="1"/>
          </p:cNvSpPr>
          <p:nvPr/>
        </p:nvSpPr>
        <p:spPr bwMode="auto">
          <a:xfrm>
            <a:off x="5703900" y="436840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 altLang="ru-RU" sz="1800">
              <a:latin typeface="Arial" charset="0"/>
            </a:endParaRPr>
          </a:p>
        </p:txBody>
      </p:sp>
      <p:sp>
        <p:nvSpPr>
          <p:cNvPr id="13414" name="Text Box 110"/>
          <p:cNvSpPr txBox="1">
            <a:spLocks noChangeArrowheads="1"/>
          </p:cNvSpPr>
          <p:nvPr/>
        </p:nvSpPr>
        <p:spPr bwMode="auto">
          <a:xfrm>
            <a:off x="123825" y="261610"/>
            <a:ext cx="87122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ru-RU" altLang="ru-RU" sz="1400" b="1" dirty="0" smtClean="0">
                <a:solidFill>
                  <a:srgbClr val="C00000"/>
                </a:solidFill>
              </a:rPr>
              <a:t>ДЕТИ</a:t>
            </a:r>
            <a:r>
              <a:rPr lang="ru-RU" altLang="ru-RU" sz="1400" b="1" dirty="0">
                <a:solidFill>
                  <a:srgbClr val="C00000"/>
                </a:solidFill>
              </a:rPr>
              <a:t>!!! низкое качество показателей состояния онкологической  помощи и учета (неудовлетворительная система направления «Выписок»)</a:t>
            </a:r>
          </a:p>
        </p:txBody>
      </p:sp>
      <p:graphicFrame>
        <p:nvGraphicFramePr>
          <p:cNvPr id="13495" name="Group 18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0788712"/>
              </p:ext>
            </p:extLst>
          </p:nvPr>
        </p:nvGraphicFramePr>
        <p:xfrm>
          <a:off x="33337" y="2179350"/>
          <a:ext cx="8893175" cy="2971614"/>
        </p:xfrm>
        <a:graphic>
          <a:graphicData uri="http://schemas.openxmlformats.org/drawingml/2006/table">
            <a:tbl>
              <a:tblPr/>
              <a:tblGrid>
                <a:gridCol w="1765300"/>
                <a:gridCol w="1152525"/>
                <a:gridCol w="1223963"/>
                <a:gridCol w="1079500"/>
                <a:gridCol w="1295400"/>
                <a:gridCol w="1295400"/>
                <a:gridCol w="1081087"/>
              </a:tblGrid>
              <a:tr h="251429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Доля пролеченных от подлежащих, %</a:t>
                      </a:r>
                    </a:p>
                  </a:txBody>
                  <a:tcPr marT="34274" marB="34274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Количество регионов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15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2014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2015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2016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2017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2018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2019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4343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0-50%  </a:t>
                      </a: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?</a:t>
                      </a:r>
                    </a:p>
                  </a:txBody>
                  <a:tcPr marT="34274" marB="34274" anchor="ctr" horzOverflow="overflow">
                    <a:lnL>
                      <a:noFill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12  (14%)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10 (12%)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5 (6%)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8 (10%)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3 (4%)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4 (5%)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51-70%</a:t>
                      </a:r>
                    </a:p>
                  </a:txBody>
                  <a:tcPr marT="34274" marB="34274" anchor="ctr" horzOverflow="overflow">
                    <a:lnL>
                      <a:noFill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10 (12%)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9 (11%)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11 (13%)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10 (12%)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10 (12%)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7 (8%)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71-90%</a:t>
                      </a:r>
                    </a:p>
                  </a:txBody>
                  <a:tcPr marT="34274" marB="34274" anchor="ctr" horzOverflow="overflow">
                    <a:lnL>
                      <a:noFill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21 (25%)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25 (30%)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26 (31%)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23 (27%)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28 (33%)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30 (35%)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0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91-100%</a:t>
                      </a:r>
                    </a:p>
                  </a:txBody>
                  <a:tcPr marT="34274" marB="34274" anchor="ctr" horzOverflow="overflow">
                    <a:lnL>
                      <a:noFill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31 (37%)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29 (35%)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40 (48%)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40 (48%)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41 (49%)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34 (40%)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14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выше 100%  </a:t>
                      </a: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?</a:t>
                      </a:r>
                    </a:p>
                  </a:txBody>
                  <a:tcPr marT="34274" marB="34274" anchor="ctr" horzOverflow="overflow">
                    <a:lnL>
                      <a:noFill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9 (11%)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9 (11%)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 (1%)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2 (2,0%)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1 (1%)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9 (11%)</a:t>
                      </a:r>
                    </a:p>
                  </a:txBody>
                  <a:tcPr marT="34274" marB="34274" anchor="ctr" horzOverflow="overflow">
                    <a:lnL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66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936344" y="794355"/>
            <a:ext cx="508716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Несоответствия информации о детях по разным таблицам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 и в одной таблице по </a:t>
            </a:r>
            <a:r>
              <a:rPr lang="ru-RU" dirty="0" smtClean="0">
                <a:solidFill>
                  <a:srgbClr val="002060"/>
                </a:solidFill>
              </a:rPr>
              <a:t>строкам 0-14 </a:t>
            </a:r>
            <a:r>
              <a:rPr lang="ru-RU" dirty="0" smtClean="0">
                <a:solidFill>
                  <a:srgbClr val="002060"/>
                </a:solidFill>
              </a:rPr>
              <a:t>и 0-17 лет: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2019 г</a:t>
            </a:r>
            <a:r>
              <a:rPr lang="ru-RU" dirty="0" smtClean="0">
                <a:solidFill>
                  <a:srgbClr val="002060"/>
                </a:solidFill>
              </a:rPr>
              <a:t>. – 12 регионов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2018 г</a:t>
            </a:r>
            <a:r>
              <a:rPr lang="ru-RU" dirty="0" smtClean="0">
                <a:solidFill>
                  <a:srgbClr val="002060"/>
                </a:solidFill>
              </a:rPr>
              <a:t>. – 18 регионов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2017 г</a:t>
            </a:r>
            <a:r>
              <a:rPr lang="ru-RU" dirty="0" smtClean="0">
                <a:solidFill>
                  <a:srgbClr val="002060"/>
                </a:solidFill>
              </a:rPr>
              <a:t>. – 11 регионов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2016 г</a:t>
            </a:r>
            <a:r>
              <a:rPr lang="ru-RU" dirty="0" smtClean="0">
                <a:solidFill>
                  <a:srgbClr val="002060"/>
                </a:solidFill>
              </a:rPr>
              <a:t>. – 17 регионов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6086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52096" y="917919"/>
            <a:ext cx="8964612" cy="3384947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ru-RU" altLang="ru-RU" sz="1600" b="1" u="sng" dirty="0" smtClean="0">
                <a:solidFill>
                  <a:srgbClr val="C00000"/>
                </a:solidFill>
                <a:latin typeface="Tahoma" pitchFamily="34" charset="0"/>
              </a:rPr>
              <a:t>Только лучевым методом</a:t>
            </a:r>
            <a:r>
              <a:rPr lang="ru-RU" altLang="ru-RU" sz="1600" b="1" dirty="0" smtClean="0">
                <a:solidFill>
                  <a:srgbClr val="C00000"/>
                </a:solidFill>
                <a:latin typeface="Tahoma" pitchFamily="34" charset="0"/>
              </a:rPr>
              <a:t>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возможно радикальное лечение рака губы, полости рта (</a:t>
            </a:r>
            <a:r>
              <a:rPr lang="en-US" altLang="ru-RU" sz="1600" b="1" dirty="0" smtClean="0">
                <a:solidFill>
                  <a:srgbClr val="000066"/>
                </a:solidFill>
                <a:latin typeface="Tahoma" pitchFamily="34" charset="0"/>
              </a:rPr>
              <a:t>I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 стадия), гортани (</a:t>
            </a:r>
            <a:r>
              <a:rPr lang="en-US" altLang="ru-RU" sz="1600" b="1" dirty="0" smtClean="0">
                <a:solidFill>
                  <a:srgbClr val="000066"/>
                </a:solidFill>
                <a:latin typeface="Tahoma" pitchFamily="34" charset="0"/>
              </a:rPr>
              <a:t>I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 стадия), шейки матки, анального канала, кожи, предстательной железы, глотки, </a:t>
            </a:r>
            <a:r>
              <a:rPr lang="ru-RU" altLang="ru-RU" sz="1600" b="1" dirty="0" smtClean="0">
                <a:solidFill>
                  <a:srgbClr val="002060"/>
                </a:solidFill>
                <a:latin typeface="Tahoma" pitchFamily="34" charset="0"/>
              </a:rPr>
              <a:t>тела матки, трахеи, бронхов 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altLang="ru-RU" sz="1600" b="1" u="sng" dirty="0" smtClean="0">
                <a:solidFill>
                  <a:srgbClr val="C00000"/>
                </a:solidFill>
                <a:latin typeface="Tahoma" pitchFamily="34" charset="0"/>
              </a:rPr>
              <a:t>Только лекарственным методом</a:t>
            </a:r>
            <a:r>
              <a:rPr lang="ru-RU" altLang="ru-RU" sz="1600" b="1" dirty="0" smtClean="0">
                <a:solidFill>
                  <a:srgbClr val="C00000"/>
                </a:solidFill>
                <a:latin typeface="Tahoma" pitchFamily="34" charset="0"/>
              </a:rPr>
              <a:t>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возможно радикальное лечение лейкемии, </a:t>
            </a:r>
            <a:r>
              <a:rPr lang="ru-RU" altLang="ru-RU" sz="1600" b="1" dirty="0" err="1" smtClean="0">
                <a:solidFill>
                  <a:srgbClr val="000066"/>
                </a:solidFill>
                <a:latin typeface="Tahoma" pitchFamily="34" charset="0"/>
              </a:rPr>
              <a:t>лимфомы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, </a:t>
            </a:r>
            <a:r>
              <a:rPr lang="ru-RU" altLang="ru-RU" sz="1600" b="1" dirty="0" err="1" smtClean="0">
                <a:solidFill>
                  <a:srgbClr val="C00000"/>
                </a:solidFill>
                <a:latin typeface="Tahoma" pitchFamily="34" charset="0"/>
              </a:rPr>
              <a:t>хориокарциномы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 (С58!)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altLang="ru-RU" sz="1600" b="1" u="sng" dirty="0" smtClean="0">
                <a:solidFill>
                  <a:srgbClr val="C00000"/>
                </a:solidFill>
                <a:latin typeface="Tahoma" pitchFamily="34" charset="0"/>
              </a:rPr>
              <a:t>Только </a:t>
            </a:r>
            <a:r>
              <a:rPr lang="ru-RU" altLang="ru-RU" sz="1600" b="1" u="sng" dirty="0" err="1" smtClean="0">
                <a:solidFill>
                  <a:srgbClr val="C00000"/>
                </a:solidFill>
                <a:latin typeface="Tahoma" pitchFamily="34" charset="0"/>
              </a:rPr>
              <a:t>химио</a:t>
            </a:r>
            <a:r>
              <a:rPr lang="ru-RU" altLang="ru-RU" sz="1600" b="1" u="sng" dirty="0" smtClean="0">
                <a:solidFill>
                  <a:srgbClr val="C00000"/>
                </a:solidFill>
                <a:latin typeface="Tahoma" pitchFamily="34" charset="0"/>
              </a:rPr>
              <a:t>-лучевым методом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возможно радикальное лечение рака губы, полости рта (</a:t>
            </a:r>
            <a:r>
              <a:rPr lang="en-US" altLang="ru-RU" sz="1600" b="1" dirty="0" smtClean="0">
                <a:solidFill>
                  <a:srgbClr val="000066"/>
                </a:solidFill>
                <a:latin typeface="Tahoma" pitchFamily="34" charset="0"/>
              </a:rPr>
              <a:t>I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 стадия), глотки, гортани (</a:t>
            </a:r>
            <a:r>
              <a:rPr lang="en-US" altLang="ru-RU" sz="1600" b="1" dirty="0" smtClean="0">
                <a:solidFill>
                  <a:srgbClr val="000066"/>
                </a:solidFill>
                <a:latin typeface="Tahoma" pitchFamily="34" charset="0"/>
              </a:rPr>
              <a:t>I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 стадия), анального канала, почки, предстательной железы, мочевого пузыря, легкого (мелкоклеточный рак),  шейки матки, </a:t>
            </a:r>
            <a:r>
              <a:rPr lang="ru-RU" altLang="ru-RU" sz="1600" b="1" dirty="0" err="1" smtClean="0">
                <a:solidFill>
                  <a:srgbClr val="000066"/>
                </a:solidFill>
                <a:latin typeface="Tahoma" pitchFamily="34" charset="0"/>
              </a:rPr>
              <a:t>лимфомы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, кожи, пищевода</a:t>
            </a:r>
            <a:endParaRPr lang="ru-RU" altLang="ru-RU" sz="1600" b="1" u="sng" dirty="0" smtClean="0">
              <a:solidFill>
                <a:srgbClr val="000066"/>
              </a:solidFill>
              <a:latin typeface="Tahoma" pitchFamily="34" charset="0"/>
            </a:endParaRPr>
          </a:p>
          <a:p>
            <a:pPr eaLnBrk="1" hangingPunct="1">
              <a:buFont typeface="Wingdings" pitchFamily="2" charset="2"/>
              <a:buChar char="q"/>
            </a:pPr>
            <a:r>
              <a:rPr lang="ru-RU" altLang="ru-RU" sz="1600" b="1" u="sng" dirty="0" smtClean="0">
                <a:solidFill>
                  <a:srgbClr val="C00000"/>
                </a:solidFill>
                <a:latin typeface="Tahoma" pitchFamily="34" charset="0"/>
              </a:rPr>
              <a:t>Комбинированным методом</a:t>
            </a:r>
            <a:r>
              <a:rPr lang="ru-RU" altLang="ru-RU" sz="1600" b="1" dirty="0" smtClean="0">
                <a:solidFill>
                  <a:srgbClr val="C00000"/>
                </a:solidFill>
                <a:latin typeface="Tahoma" pitchFamily="34" charset="0"/>
              </a:rPr>
              <a:t> 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могут быть радикально пролечены ЗНО любой локализации</a:t>
            </a:r>
            <a:endParaRPr lang="ru-RU" altLang="ru-RU" sz="1600" b="1" u="sng" dirty="0" smtClean="0">
              <a:solidFill>
                <a:srgbClr val="000066"/>
              </a:solidFill>
              <a:latin typeface="Tahoma" pitchFamily="34" charset="0"/>
            </a:endParaRPr>
          </a:p>
          <a:p>
            <a:pPr eaLnBrk="1" hangingPunct="1">
              <a:buFont typeface="Wingdings" pitchFamily="2" charset="2"/>
              <a:buChar char="q"/>
            </a:pPr>
            <a:r>
              <a:rPr lang="ru-RU" altLang="ru-RU" sz="1600" b="1" u="sng" dirty="0" smtClean="0">
                <a:solidFill>
                  <a:srgbClr val="C00000"/>
                </a:solidFill>
                <a:latin typeface="Tahoma" pitchFamily="34" charset="0"/>
              </a:rPr>
              <a:t>Только хирургическим методом</a:t>
            </a:r>
            <a:r>
              <a:rPr lang="ru-RU" altLang="ru-RU" sz="1600" b="1" dirty="0" smtClean="0">
                <a:solidFill>
                  <a:srgbClr val="C00000"/>
                </a:solidFill>
                <a:latin typeface="Tahoma" pitchFamily="34" charset="0"/>
              </a:rPr>
              <a:t>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могут быть радикально пролечены ЗНО любой локализации (в основном ранние стадии), кроме лейкемии</a:t>
            </a:r>
            <a:r>
              <a:rPr lang="ru-RU" altLang="ru-RU" sz="1600" b="1" dirty="0" smtClean="0">
                <a:solidFill>
                  <a:srgbClr val="FF0000"/>
                </a:solidFill>
                <a:latin typeface="Tahoma" pitchFamily="34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1200" b="1" i="1" u="sng" dirty="0" smtClean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539750" y="86924"/>
            <a:ext cx="82296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600" dirty="0">
                <a:solidFill>
                  <a:srgbClr val="660066"/>
                </a:solidFill>
              </a:rPr>
              <a:t> </a:t>
            </a:r>
            <a:r>
              <a:rPr lang="ru-RU" altLang="ru-RU" sz="1600" b="1" dirty="0">
                <a:solidFill>
                  <a:srgbClr val="002060"/>
                </a:solidFill>
              </a:rPr>
              <a:t>РЕКОМЕНДАЦИИ ПО ФОРМИРОВАНИЮ ТАБЛИЦЫ ПО </a:t>
            </a:r>
            <a:r>
              <a:rPr lang="ru-RU" altLang="ru-RU" sz="1600" b="1" dirty="0" smtClean="0">
                <a:solidFill>
                  <a:srgbClr val="002060"/>
                </a:solidFill>
              </a:rPr>
              <a:t>ЛЕЧЕНИЮ   </a:t>
            </a:r>
            <a:r>
              <a:rPr lang="ru-RU" altLang="ru-RU" sz="1600" b="1" dirty="0">
                <a:solidFill>
                  <a:srgbClr val="C00000"/>
                </a:solidFill>
              </a:rPr>
              <a:t>(ТАБЛИЦА 2300 ГРАФЫ 6-10) </a:t>
            </a:r>
            <a:br>
              <a:rPr lang="ru-RU" altLang="ru-RU" sz="1600" b="1" dirty="0">
                <a:solidFill>
                  <a:srgbClr val="C00000"/>
                </a:solidFill>
              </a:rPr>
            </a:br>
            <a:r>
              <a:rPr lang="ru-RU" altLang="ru-RU" sz="1600" b="1" dirty="0">
                <a:solidFill>
                  <a:srgbClr val="002060"/>
                </a:solidFill>
              </a:rPr>
              <a:t>ПО ЛОКАЛИЗАЦИЯМ ОПУХОЛЕВОГО ПРОЦЕССА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98500" y="4404836"/>
            <a:ext cx="7912100" cy="523220"/>
          </a:xfrm>
          <a:prstGeom prst="rect">
            <a:avLst/>
          </a:prstGeom>
          <a:noFill/>
          <a:ln w="31750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При проведении </a:t>
            </a:r>
            <a:r>
              <a:rPr lang="ru-RU" b="1" dirty="0" err="1" smtClean="0">
                <a:solidFill>
                  <a:srgbClr val="002060"/>
                </a:solidFill>
              </a:rPr>
              <a:t>неоадъювантной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адъювантной</a:t>
            </a:r>
            <a:r>
              <a:rPr lang="ru-RU" b="1" dirty="0" smtClean="0">
                <a:solidFill>
                  <a:srgbClr val="002060"/>
                </a:solidFill>
              </a:rPr>
              <a:t> терапии, радикальное лечение считается законченным по окончании </a:t>
            </a:r>
            <a:r>
              <a:rPr lang="ru-RU" b="1" dirty="0" smtClean="0">
                <a:solidFill>
                  <a:srgbClr val="C00000"/>
                </a:solidFill>
              </a:rPr>
              <a:t>основного</a:t>
            </a:r>
            <a:r>
              <a:rPr lang="ru-RU" b="1" dirty="0" smtClean="0">
                <a:solidFill>
                  <a:srgbClr val="002060"/>
                </a:solidFill>
              </a:rPr>
              <a:t> курса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20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186" name="Group 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50392485"/>
              </p:ext>
            </p:extLst>
          </p:nvPr>
        </p:nvGraphicFramePr>
        <p:xfrm>
          <a:off x="461803" y="435299"/>
          <a:ext cx="8386932" cy="4156623"/>
        </p:xfrm>
        <a:graphic>
          <a:graphicData uri="http://schemas.openxmlformats.org/drawingml/2006/table">
            <a:tbl>
              <a:tblPr/>
              <a:tblGrid>
                <a:gridCol w="1537007"/>
                <a:gridCol w="1431624"/>
                <a:gridCol w="1721926"/>
                <a:gridCol w="1984390"/>
                <a:gridCol w="1711985"/>
              </a:tblGrid>
              <a:tr h="556252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Регион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Доля ЗНО (%) (из т.2200, гр.4) радикальное лечение которых не проводилось по причине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886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Отказов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из них ЗНО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I-II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ст.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Противопоказа-ний</a:t>
                      </a:r>
                      <a:endParaRPr kumimoji="0" lang="ru-RU" alt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из них ЗНО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I-II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ст.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3124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</a:rPr>
                        <a:t>РОССИЯ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1,6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53,0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6,4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43,0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24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D2D8A"/>
                          </a:solidFill>
                          <a:effectLst/>
                          <a:latin typeface="Tahoma" pitchFamily="34" charset="0"/>
                        </a:rPr>
                        <a:t>ЦФО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1,3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52,2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6,1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47,4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24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D2D8A"/>
                          </a:solidFill>
                          <a:effectLst/>
                          <a:latin typeface="Tahoma" pitchFamily="34" charset="0"/>
                        </a:rPr>
                        <a:t>СЗФО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1,6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39,6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7,2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34,6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124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D2D8A"/>
                          </a:solidFill>
                          <a:effectLst/>
                          <a:latin typeface="Tahoma" pitchFamily="34" charset="0"/>
                        </a:rPr>
                        <a:t>ЮФО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2,2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59,9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7,9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46,1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24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D2D8A"/>
                          </a:solidFill>
                          <a:effectLst/>
                          <a:latin typeface="Tahoma" pitchFamily="34" charset="0"/>
                        </a:rPr>
                        <a:t>СКФО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1,3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64,4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3,5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45,1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24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2D2D8A"/>
                          </a:solidFill>
                          <a:effectLst/>
                          <a:latin typeface="Tahoma" pitchFamily="34" charset="0"/>
                        </a:rPr>
                        <a:t>ПФО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1,6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56,5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6,7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48,3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24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D2D8A"/>
                          </a:solidFill>
                          <a:effectLst/>
                          <a:latin typeface="Tahoma" pitchFamily="34" charset="0"/>
                        </a:rPr>
                        <a:t>УФО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1,2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48,7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5,9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43,0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24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D2D8A"/>
                          </a:solidFill>
                          <a:effectLst/>
                          <a:latin typeface="Tahoma" pitchFamily="34" charset="0"/>
                        </a:rPr>
                        <a:t>СФО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1,8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50,9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6,5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32,9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24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D2D8A"/>
                          </a:solidFill>
                          <a:effectLst/>
                          <a:latin typeface="Tahoma" pitchFamily="34" charset="0"/>
                        </a:rPr>
                        <a:t>ДВФО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2,1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51,1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5,2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  <a:cs typeface="Tahoma" pitchFamily="34" charset="0"/>
                        </a:rPr>
                        <a:t>29,6</a:t>
                      </a:r>
                    </a:p>
                  </a:txBody>
                  <a:tcPr marL="91441" marR="91441" marT="34286" marB="3428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312" name="Text Box 66"/>
          <p:cNvSpPr txBox="1">
            <a:spLocks noChangeArrowheads="1"/>
          </p:cNvSpPr>
          <p:nvPr/>
        </p:nvSpPr>
        <p:spPr bwMode="auto">
          <a:xfrm>
            <a:off x="508009" y="81356"/>
            <a:ext cx="8156575" cy="353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/>
            <a:r>
              <a:rPr lang="ru-RU" altLang="ru-RU" b="1" dirty="0">
                <a:solidFill>
                  <a:srgbClr val="000066"/>
                </a:solidFill>
              </a:rPr>
              <a:t>АНАЛИЗ ДАННЫХ т. 2310 (гр. 1-4), </a:t>
            </a:r>
            <a:r>
              <a:rPr lang="ru-RU" altLang="ru-RU" b="1" dirty="0" smtClean="0">
                <a:solidFill>
                  <a:srgbClr val="000066"/>
                </a:solidFill>
              </a:rPr>
              <a:t>2019 </a:t>
            </a:r>
            <a:r>
              <a:rPr lang="ru-RU" altLang="ru-RU" b="1" dirty="0">
                <a:solidFill>
                  <a:srgbClr val="000066"/>
                </a:solidFill>
              </a:rPr>
              <a:t>г.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3860" y="4620280"/>
            <a:ext cx="8524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</a:rPr>
              <a:t>В 2018 г. в СКФО – доля ЗНО </a:t>
            </a:r>
            <a:r>
              <a:rPr lang="en-US" sz="1400" b="1" dirty="0" smtClean="0">
                <a:solidFill>
                  <a:schemeClr val="accent6">
                    <a:lumMod val="50000"/>
                  </a:schemeClr>
                </a:solidFill>
              </a:rPr>
              <a:t>I-II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 ст., </a:t>
            </a:r>
            <a:r>
              <a:rPr lang="ru-RU" sz="1400" b="1" u="sng" dirty="0" smtClean="0">
                <a:solidFill>
                  <a:schemeClr val="accent6">
                    <a:lumMod val="50000"/>
                  </a:schemeClr>
                </a:solidFill>
              </a:rPr>
              <a:t>радикальное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</a:rPr>
              <a:t> лечение которых не проводилось по причине 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</a:rPr>
              <a:t>противопоказаний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</a:rPr>
              <a:t>– </a:t>
            </a:r>
            <a:r>
              <a:rPr lang="ru-RU" sz="1400" b="1" dirty="0" smtClean="0">
                <a:solidFill>
                  <a:srgbClr val="C00000"/>
                </a:solidFill>
              </a:rPr>
              <a:t>8,0%</a:t>
            </a:r>
            <a:endParaRPr lang="ru-RU" sz="1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65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2"/>
          <p:cNvSpPr txBox="1">
            <a:spLocks noChangeArrowheads="1"/>
          </p:cNvSpPr>
          <p:nvPr/>
        </p:nvSpPr>
        <p:spPr bwMode="auto">
          <a:xfrm>
            <a:off x="21431" y="297701"/>
            <a:ext cx="9144000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500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  <a:latin typeface="Tahoma" pitchFamily="34" charset="0"/>
              </a:rPr>
              <a:t>БАЗОВЫЕ ЗНАЧЕНИЯ, ОБЪЕДИНЯЮЩИЕ ВСЕ ДАННЫЕ ФОРМЫ ФСН № 7</a:t>
            </a:r>
          </a:p>
        </p:txBody>
      </p:sp>
      <p:sp>
        <p:nvSpPr>
          <p:cNvPr id="84995" name="Text Box 3"/>
          <p:cNvSpPr txBox="1">
            <a:spLocks noChangeArrowheads="1"/>
          </p:cNvSpPr>
          <p:nvPr/>
        </p:nvSpPr>
        <p:spPr bwMode="auto">
          <a:xfrm>
            <a:off x="207207" y="919176"/>
            <a:ext cx="8729663" cy="3777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6289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30861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5433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4000500" indent="-3429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Clr>
                <a:srgbClr val="FF0000"/>
              </a:buClr>
            </a:pPr>
            <a:r>
              <a:rPr lang="ru-RU" altLang="ru-RU" sz="1500" b="1" dirty="0">
                <a:solidFill>
                  <a:srgbClr val="002060"/>
                </a:solidFill>
                <a:latin typeface="Tahoma" pitchFamily="34" charset="0"/>
              </a:rPr>
              <a:t>Число впервые выявленных ЗНО  </a:t>
            </a:r>
            <a:br>
              <a:rPr lang="ru-RU" altLang="ru-RU" sz="1500" b="1" dirty="0">
                <a:solidFill>
                  <a:srgbClr val="002060"/>
                </a:solidFill>
                <a:latin typeface="Tahoma" pitchFamily="34" charset="0"/>
              </a:rPr>
            </a:br>
            <a:r>
              <a:rPr lang="ru-RU" altLang="ru-RU" sz="1400" i="1" dirty="0">
                <a:solidFill>
                  <a:srgbClr val="002060"/>
                </a:solidFill>
                <a:latin typeface="Tahoma" pitchFamily="34" charset="0"/>
              </a:rPr>
              <a:t>(табл. </a:t>
            </a:r>
            <a:r>
              <a:rPr lang="ru-RU" altLang="ru-RU" sz="1400" b="1" i="1" dirty="0">
                <a:solidFill>
                  <a:srgbClr val="002060"/>
                </a:solidFill>
                <a:latin typeface="Tahoma" pitchFamily="34" charset="0"/>
              </a:rPr>
              <a:t>2000</a:t>
            </a:r>
            <a:r>
              <a:rPr lang="ru-RU" altLang="ru-RU" sz="1400" i="1" dirty="0">
                <a:solidFill>
                  <a:srgbClr val="002060"/>
                </a:solidFill>
                <a:latin typeface="Tahoma" pitchFamily="34" charset="0"/>
              </a:rPr>
              <a:t>, графа 5, стр.1+2) </a:t>
            </a: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/>
            </a:r>
            <a:b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</a:b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>включает все впервые выявленные </a:t>
            </a:r>
            <a:r>
              <a:rPr lang="ru-RU" altLang="ru-RU" sz="1400" b="1" dirty="0">
                <a:solidFill>
                  <a:srgbClr val="002060"/>
                </a:solidFill>
                <a:latin typeface="Tahoma" pitchFamily="34" charset="0"/>
              </a:rPr>
              <a:t>ЗНО</a:t>
            </a: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>, в </a:t>
            </a:r>
            <a:r>
              <a:rPr lang="ru-RU" altLang="ru-RU" sz="1400" dirty="0" err="1">
                <a:solidFill>
                  <a:srgbClr val="002060"/>
                </a:solidFill>
                <a:latin typeface="Tahoma" pitchFamily="34" charset="0"/>
              </a:rPr>
              <a:t>т.ч</a:t>
            </a: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>. посмертно учтенные </a:t>
            </a:r>
            <a:b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</a:b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>(в </a:t>
            </a:r>
            <a:r>
              <a:rPr lang="ru-RU" altLang="ru-RU" sz="1400" dirty="0" err="1">
                <a:solidFill>
                  <a:srgbClr val="002060"/>
                </a:solidFill>
                <a:latin typeface="Tahoma" pitchFamily="34" charset="0"/>
              </a:rPr>
              <a:t>т.ч</a:t>
            </a: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>. не послужившие причиной смерти) и ПМО; используется для расчета показателей </a:t>
            </a:r>
            <a:r>
              <a:rPr lang="ru-RU" altLang="ru-RU" sz="1400" b="1" dirty="0">
                <a:solidFill>
                  <a:schemeClr val="accent2">
                    <a:lumMod val="75000"/>
                  </a:schemeClr>
                </a:solidFill>
                <a:latin typeface="Tahoma" pitchFamily="34" charset="0"/>
              </a:rPr>
              <a:t>заболеваемости</a:t>
            </a:r>
          </a:p>
          <a:p>
            <a:pPr eaLnBrk="1" hangingPunct="1">
              <a:buClr>
                <a:srgbClr val="FF0000"/>
              </a:buClr>
            </a:pPr>
            <a:endParaRPr lang="ru-RU" altLang="ru-RU" sz="1400" b="1" i="1" dirty="0">
              <a:solidFill>
                <a:srgbClr val="002060"/>
              </a:solidFill>
              <a:latin typeface="Tahoma" pitchFamily="34" charset="0"/>
            </a:endParaRPr>
          </a:p>
          <a:p>
            <a:pPr eaLnBrk="1" hangingPunct="1">
              <a:buClr>
                <a:srgbClr val="FF0000"/>
              </a:buClr>
            </a:pPr>
            <a:r>
              <a:rPr lang="ru-RU" altLang="ru-RU" sz="1500" b="1" dirty="0">
                <a:solidFill>
                  <a:srgbClr val="002060"/>
                </a:solidFill>
                <a:latin typeface="Tahoma" pitchFamily="34" charset="0"/>
              </a:rPr>
              <a:t> Число впервые выявленных ЗНО (без выявленных посмертно) </a:t>
            </a:r>
            <a:br>
              <a:rPr lang="ru-RU" altLang="ru-RU" sz="1500" b="1" dirty="0">
                <a:solidFill>
                  <a:srgbClr val="002060"/>
                </a:solidFill>
                <a:latin typeface="Tahoma" pitchFamily="34" charset="0"/>
              </a:rPr>
            </a:br>
            <a:r>
              <a:rPr lang="ru-RU" altLang="ru-RU" sz="1400" i="1" dirty="0">
                <a:solidFill>
                  <a:srgbClr val="002060"/>
                </a:solidFill>
                <a:latin typeface="Tahoma" pitchFamily="34" charset="0"/>
              </a:rPr>
              <a:t>(табл. </a:t>
            </a:r>
            <a:r>
              <a:rPr lang="ru-RU" altLang="ru-RU" sz="1400" b="1" i="1" dirty="0">
                <a:solidFill>
                  <a:srgbClr val="002060"/>
                </a:solidFill>
                <a:latin typeface="Tahoma" pitchFamily="34" charset="0"/>
              </a:rPr>
              <a:t>2200</a:t>
            </a:r>
            <a:r>
              <a:rPr lang="ru-RU" altLang="ru-RU" sz="1400" i="1" dirty="0">
                <a:solidFill>
                  <a:srgbClr val="002060"/>
                </a:solidFill>
                <a:latin typeface="Tahoma" pitchFamily="34" charset="0"/>
              </a:rPr>
              <a:t>, графа 4, стр.1) </a:t>
            </a: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/>
            </a:r>
            <a:b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</a:b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>включает все впервые выявленные </a:t>
            </a:r>
            <a:r>
              <a:rPr lang="ru-RU" altLang="ru-RU" sz="1400" b="1" dirty="0">
                <a:solidFill>
                  <a:srgbClr val="002060"/>
                </a:solidFill>
                <a:latin typeface="Tahoma" pitchFamily="34" charset="0"/>
              </a:rPr>
              <a:t>ЗНО</a:t>
            </a: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>, в </a:t>
            </a:r>
            <a:r>
              <a:rPr lang="ru-RU" altLang="ru-RU" sz="1400" dirty="0" err="1">
                <a:solidFill>
                  <a:srgbClr val="002060"/>
                </a:solidFill>
                <a:latin typeface="Tahoma" pitchFamily="34" charset="0"/>
              </a:rPr>
              <a:t>т.ч</a:t>
            </a: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>. ПМО, но </a:t>
            </a:r>
            <a:r>
              <a:rPr lang="ru-RU" altLang="ru-RU" sz="1400" b="1" dirty="0">
                <a:solidFill>
                  <a:srgbClr val="002060"/>
                </a:solidFill>
                <a:latin typeface="Tahoma" pitchFamily="34" charset="0"/>
              </a:rPr>
              <a:t>НЕ </a:t>
            </a: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>включает посмертно учтенные опухоли (из табл. 2120, а также ЗНО, не послужившие причиной смерти, но показанные в табл. 2000); используется для расчета показателей </a:t>
            </a:r>
            <a:r>
              <a:rPr lang="ru-RU" altLang="ru-RU" sz="1400" b="1" dirty="0">
                <a:solidFill>
                  <a:schemeClr val="accent2">
                    <a:lumMod val="75000"/>
                  </a:schemeClr>
                </a:solidFill>
                <a:latin typeface="Tahoma" pitchFamily="34" charset="0"/>
              </a:rPr>
              <a:t>диагностики и лечения</a:t>
            </a:r>
          </a:p>
          <a:p>
            <a:pPr eaLnBrk="1" hangingPunct="1">
              <a:buClr>
                <a:srgbClr val="FF0000"/>
              </a:buClr>
            </a:pPr>
            <a:endParaRPr lang="ru-RU" altLang="ru-RU" sz="1400" b="1" i="1" dirty="0">
              <a:solidFill>
                <a:srgbClr val="002060"/>
              </a:solidFill>
              <a:latin typeface="Tahoma" pitchFamily="34" charset="0"/>
            </a:endParaRPr>
          </a:p>
          <a:p>
            <a:pPr eaLnBrk="1" hangingPunct="1">
              <a:buClr>
                <a:srgbClr val="FF0000"/>
              </a:buClr>
            </a:pPr>
            <a:r>
              <a:rPr lang="ru-RU" altLang="ru-RU" sz="1500" b="1" dirty="0">
                <a:solidFill>
                  <a:srgbClr val="002060"/>
                </a:solidFill>
                <a:latin typeface="Tahoma" pitchFamily="34" charset="0"/>
              </a:rPr>
              <a:t>Число впервые выявленных больных, </a:t>
            </a:r>
            <a:r>
              <a:rPr lang="ru-RU" altLang="ru-RU" sz="1500" b="1" dirty="0" smtClean="0">
                <a:solidFill>
                  <a:srgbClr val="002060"/>
                </a:solidFill>
                <a:latin typeface="Tahoma" pitchFamily="34" charset="0"/>
              </a:rPr>
              <a:t>взятых на учет в </a:t>
            </a:r>
            <a:r>
              <a:rPr lang="ru-RU" altLang="ru-RU" sz="1500" b="1" dirty="0">
                <a:solidFill>
                  <a:srgbClr val="002060"/>
                </a:solidFill>
                <a:latin typeface="Tahoma" pitchFamily="34" charset="0"/>
              </a:rPr>
              <a:t>отчетном году </a:t>
            </a:r>
          </a:p>
          <a:p>
            <a:pPr eaLnBrk="1" hangingPunct="1">
              <a:buClr>
                <a:srgbClr val="FF0000"/>
              </a:buClr>
            </a:pPr>
            <a:r>
              <a:rPr lang="ru-RU" altLang="ru-RU" sz="1400" i="1" dirty="0">
                <a:solidFill>
                  <a:srgbClr val="002060"/>
                </a:solidFill>
                <a:latin typeface="Tahoma" pitchFamily="34" charset="0"/>
              </a:rPr>
              <a:t>(табл. </a:t>
            </a:r>
            <a:r>
              <a:rPr lang="ru-RU" altLang="ru-RU" sz="1400" b="1" i="1" dirty="0">
                <a:solidFill>
                  <a:srgbClr val="002060"/>
                </a:solidFill>
                <a:latin typeface="Tahoma" pitchFamily="34" charset="0"/>
              </a:rPr>
              <a:t>2100</a:t>
            </a:r>
            <a:r>
              <a:rPr lang="ru-RU" altLang="ru-RU" sz="1400" i="1" dirty="0">
                <a:solidFill>
                  <a:srgbClr val="002060"/>
                </a:solidFill>
                <a:latin typeface="Tahoma" pitchFamily="34" charset="0"/>
              </a:rPr>
              <a:t>, графа </a:t>
            </a:r>
            <a:r>
              <a:rPr lang="ru-RU" altLang="ru-RU" sz="1400" i="1" dirty="0" smtClean="0">
                <a:solidFill>
                  <a:srgbClr val="002060"/>
                </a:solidFill>
                <a:latin typeface="Tahoma" pitchFamily="34" charset="0"/>
              </a:rPr>
              <a:t>5, </a:t>
            </a:r>
            <a:r>
              <a:rPr lang="ru-RU" altLang="ru-RU" sz="1400" i="1" dirty="0">
                <a:solidFill>
                  <a:srgbClr val="002060"/>
                </a:solidFill>
                <a:latin typeface="Tahoma" pitchFamily="34" charset="0"/>
              </a:rPr>
              <a:t>стр.1) </a:t>
            </a: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/>
            </a:r>
            <a:b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</a:b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>включает </a:t>
            </a:r>
            <a:r>
              <a:rPr lang="ru-RU" altLang="ru-RU" sz="1400" b="1" dirty="0">
                <a:solidFill>
                  <a:srgbClr val="002060"/>
                </a:solidFill>
                <a:latin typeface="Tahoma" pitchFamily="34" charset="0"/>
              </a:rPr>
              <a:t>больных</a:t>
            </a: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> с впервые выявленным диагнозом ЗНО, </a:t>
            </a:r>
            <a:r>
              <a:rPr lang="ru-RU" altLang="ru-RU" sz="1400" b="1" dirty="0">
                <a:solidFill>
                  <a:srgbClr val="002060"/>
                </a:solidFill>
                <a:latin typeface="Tahoma" pitchFamily="34" charset="0"/>
              </a:rPr>
              <a:t>НЕ</a:t>
            </a:r>
            <a:r>
              <a:rPr lang="ru-RU" altLang="ru-RU" sz="1400" dirty="0">
                <a:solidFill>
                  <a:srgbClr val="002060"/>
                </a:solidFill>
                <a:latin typeface="Tahoma" pitchFamily="34" charset="0"/>
              </a:rPr>
              <a:t> включает посмертно учтенных пациентов; используется для расчета </a:t>
            </a:r>
            <a:r>
              <a:rPr lang="ru-RU" altLang="ru-RU" sz="1400" b="1" dirty="0">
                <a:solidFill>
                  <a:schemeClr val="accent2">
                    <a:lumMod val="75000"/>
                  </a:schemeClr>
                </a:solidFill>
                <a:latin typeface="Tahoma" pitchFamily="34" charset="0"/>
              </a:rPr>
              <a:t>индекса накопления </a:t>
            </a:r>
            <a:r>
              <a:rPr lang="ru-RU" altLang="ru-RU" sz="1400" b="1" dirty="0" smtClean="0">
                <a:solidFill>
                  <a:schemeClr val="accent2">
                    <a:lumMod val="75000"/>
                  </a:schemeClr>
                </a:solidFill>
                <a:latin typeface="Tahoma" pitchFamily="34" charset="0"/>
              </a:rPr>
              <a:t>контингента, некоторых показателей работы онкологической службы</a:t>
            </a:r>
            <a:endParaRPr lang="ru-RU" altLang="ru-RU" sz="1400" b="1" dirty="0">
              <a:solidFill>
                <a:schemeClr val="accent2">
                  <a:lumMod val="75000"/>
                </a:schemeClr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6690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529" name="Group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5953765"/>
              </p:ext>
            </p:extLst>
          </p:nvPr>
        </p:nvGraphicFramePr>
        <p:xfrm>
          <a:off x="878682" y="781052"/>
          <a:ext cx="7920038" cy="637212"/>
        </p:xfrm>
        <a:graphic>
          <a:graphicData uri="http://schemas.openxmlformats.org/drawingml/2006/table">
            <a:tbl>
              <a:tblPr/>
              <a:tblGrid>
                <a:gridCol w="4187825"/>
                <a:gridCol w="725488"/>
                <a:gridCol w="1514475"/>
                <a:gridCol w="1492250"/>
              </a:tblGrid>
              <a:tr h="434012">
                <a:tc>
                  <a:txBody>
                    <a:bodyPr/>
                    <a:lstStyle/>
                    <a:p>
                      <a:pPr marL="111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Нозологическая форма,</a:t>
                      </a:r>
                    </a:p>
                    <a:p>
                      <a:pPr marL="111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локализация</a:t>
                      </a:r>
                    </a:p>
                  </a:txBody>
                  <a:tcPr marL="0" marR="0" marT="88106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стр.</a:t>
                      </a:r>
                    </a:p>
                  </a:txBody>
                  <a:tcPr marL="0" marR="0" marT="381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080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 по</a:t>
                      </a:r>
                    </a:p>
                    <a:p>
                      <a:pPr marL="5080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МКБ-10</a:t>
                      </a:r>
                    </a:p>
                  </a:txBody>
                  <a:tcPr marL="0" marR="0" marT="88106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Зарегистрировано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27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88106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197"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ts val="15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ts val="15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875" marR="0" lvl="0" indent="0" algn="ctr" defTabSz="914400" rtl="0" eaLnBrk="1" fontAlgn="base" latinLnBrk="0" hangingPunct="1">
                        <a:lnSpc>
                          <a:spcPts val="15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ts val="15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258" name="object 7"/>
          <p:cNvSpPr txBox="1">
            <a:spLocks noChangeArrowheads="1"/>
          </p:cNvSpPr>
          <p:nvPr/>
        </p:nvSpPr>
        <p:spPr bwMode="auto">
          <a:xfrm>
            <a:off x="685817" y="228600"/>
            <a:ext cx="8010525" cy="444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3335" rIns="0" bIns="0">
            <a:spAutoFit/>
          </a:bodyPr>
          <a:lstStyle/>
          <a:p>
            <a:pPr marL="12700" indent="412750">
              <a:spcBef>
                <a:spcPts val="100"/>
              </a:spcBef>
              <a:tabLst>
                <a:tab pos="5816600" algn="l"/>
              </a:tabLst>
            </a:pPr>
            <a:r>
              <a:rPr lang="ru-RU" sz="1400" b="1">
                <a:latin typeface="Times New Roman" pitchFamily="18" charset="0"/>
                <a:cs typeface="Times New Roman" pitchFamily="18" charset="0"/>
              </a:rPr>
              <a:t>Сведения о движении контингента пациентов со злокачественными новообразованиями  (2100)	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Код по ОКЕИ: человек – 792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5817" y="1543050"/>
            <a:ext cx="8305801" cy="3046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1200" b="1" u="sng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СУММА</a:t>
            </a:r>
            <a:r>
              <a:rPr lang="ru-RU" sz="1200" b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т.2100 гр.9 –</a:t>
            </a:r>
            <a:r>
              <a:rPr lang="ru-RU" sz="1200" b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число пациентов, состоящих под диспансерным наблюдением на конец</a:t>
            </a:r>
            <a:r>
              <a:rPr lang="ru-RU" sz="1200" b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отчетного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года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т.2100 гр.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7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число пациентов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</a:t>
            </a:r>
            <a:r>
              <a:rPr lang="ru-RU" sz="1200" b="1" dirty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снятых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диспансерного наблюдения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отчетном году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связи</a:t>
            </a:r>
            <a:r>
              <a:rPr lang="ru-RU" sz="1200" b="1" dirty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со смертью </a:t>
            </a:r>
            <a:r>
              <a:rPr lang="ru-RU" sz="1200" b="1" dirty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от </a:t>
            </a:r>
            <a:r>
              <a:rPr lang="ru-RU" sz="1200" b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ЗНО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т.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2110 гр.1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число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пациентов,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снятых с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диспансерного наблюдения в связи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 </a:t>
            </a:r>
            <a:r>
              <a:rPr lang="ru-RU" sz="1200" b="1" dirty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переменой места </a:t>
            </a:r>
            <a:r>
              <a:rPr lang="ru-RU" sz="1200" b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жительства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т.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2110 гр.2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число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пациентов,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которых диагноз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ЗНО </a:t>
            </a:r>
            <a:r>
              <a:rPr lang="ru-RU" sz="1200" b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не подтвержден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т. 2110 гр.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– снято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 диспансерного наблюдения пациентов</a:t>
            </a:r>
            <a:r>
              <a:rPr lang="ru-RU" sz="1200" b="1" dirty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200" b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 </a:t>
            </a:r>
            <a:r>
              <a:rPr lang="ru-RU" sz="1200" b="1" dirty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базальноклеточным раком кожи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через 5 лет после окончания специального лечения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при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отсутствии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рецидивов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т. 2120 гр. 1 – число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умерших от ЗНО, </a:t>
            </a:r>
            <a:r>
              <a:rPr lang="ru-RU" sz="1200" b="1" dirty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не состоявших под диспансерным наблюдением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 медицинской организации</a:t>
            </a:r>
          </a:p>
          <a:p>
            <a:pPr marL="285750" lvl="0" indent="-285750">
              <a:buFont typeface="Wingdings" pitchFamily="2" charset="2"/>
              <a:buChar char="q"/>
            </a:pP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т. 2120 гр. 4 – из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числа пациентов, состоявших под диспансерным наблюдением, число</a:t>
            </a:r>
            <a:r>
              <a:rPr lang="ru-RU" sz="1200" b="1" dirty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умерших,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причиной смерти которых послужило </a:t>
            </a:r>
            <a:r>
              <a:rPr lang="ru-RU" sz="1200" b="1" dirty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неонкологическое заболевание 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т. 2120 гр. 6 – из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числа пациентов, взятых под диспансерное наблюдение и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умерших в </a:t>
            </a:r>
            <a:r>
              <a:rPr lang="ru-RU" sz="1200" b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предыдущие </a:t>
            </a:r>
            <a:r>
              <a:rPr lang="ru-RU" sz="1200" b="1" dirty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годы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, число </a:t>
            </a:r>
            <a:r>
              <a:rPr lang="ru-RU" sz="1200" b="1" dirty="0" smtClean="0">
                <a:solidFill>
                  <a:srgbClr val="CC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снятых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с 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диспансерного наблюдения в отчетном году </a:t>
            </a:r>
            <a:endParaRPr lang="ru-RU" b="1" dirty="0">
              <a:solidFill>
                <a:srgbClr val="000066"/>
              </a:solidFill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7353317" y="762002"/>
            <a:ext cx="1343025" cy="67627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31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object 7"/>
          <p:cNvSpPr txBox="1">
            <a:spLocks noChangeArrowheads="1"/>
          </p:cNvSpPr>
          <p:nvPr/>
        </p:nvSpPr>
        <p:spPr bwMode="auto">
          <a:xfrm>
            <a:off x="685817" y="26670"/>
            <a:ext cx="8010525" cy="444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13335" rIns="0" bIns="0">
            <a:spAutoFit/>
          </a:bodyPr>
          <a:lstStyle/>
          <a:p>
            <a:pPr marL="12700" indent="412750">
              <a:spcBef>
                <a:spcPts val="100"/>
              </a:spcBef>
              <a:tabLst>
                <a:tab pos="5816600" algn="l"/>
              </a:tabLst>
            </a:pP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Сведения о движении контингента пациентов со злокачественными новообразованиями  (2100)	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Код по ОКЕИ: человек – 792</a:t>
            </a:r>
          </a:p>
        </p:txBody>
      </p:sp>
      <p:graphicFrame>
        <p:nvGraphicFramePr>
          <p:cNvPr id="11322" name="Group 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1992045"/>
              </p:ext>
            </p:extLst>
          </p:nvPr>
        </p:nvGraphicFramePr>
        <p:xfrm>
          <a:off x="-34289" y="550801"/>
          <a:ext cx="9143998" cy="4173599"/>
        </p:xfrm>
        <a:graphic>
          <a:graphicData uri="http://schemas.openxmlformats.org/drawingml/2006/table">
            <a:tbl>
              <a:tblPr/>
              <a:tblGrid>
                <a:gridCol w="809624"/>
                <a:gridCol w="438150"/>
                <a:gridCol w="552450"/>
                <a:gridCol w="561975"/>
                <a:gridCol w="1276350"/>
                <a:gridCol w="581025"/>
                <a:gridCol w="1266825"/>
                <a:gridCol w="1590675"/>
                <a:gridCol w="981075"/>
                <a:gridCol w="1085849"/>
              </a:tblGrid>
              <a:tr h="29104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Нозологическая форма,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локализация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 по </a:t>
                      </a:r>
                      <a:b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МКБ-10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Зарегистрировано всего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(из гр. 4) число пациентов с впервые в жизни установленным диагнозом злокачественного новообразования, взятых под диспансерное наблюдение в отчетном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(из гр. 5) выявлены активно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пациентов, снятых с диспансерного наблюдения в отчетном году в связи со смертью от злокачественного новообразования 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числа пациентов, взятых под диспансерное наблюдение с впервые в жизни установленным диагнозом в предыдущем году, умерло от злокачественного новообразования до 1 года с момента установления диагноза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пациентов, состоящих под диспансерным наблюдением на конец отчетного года,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число пациентов, состоящих под диспансерным наблюдением с момента установления диагноза 5 лет и более 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79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Кроме того, в личном анамнезе злокачественное  новообразование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Z85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Х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</a:rPr>
                        <a:t>Х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314" name="Line 216"/>
          <p:cNvSpPr>
            <a:spLocks noChangeShapeType="1"/>
          </p:cNvSpPr>
          <p:nvPr/>
        </p:nvSpPr>
        <p:spPr bwMode="auto">
          <a:xfrm>
            <a:off x="2066941" y="4133850"/>
            <a:ext cx="1652383" cy="855762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315" name="Text Box 217"/>
          <p:cNvSpPr txBox="1">
            <a:spLocks noChangeArrowheads="1"/>
          </p:cNvSpPr>
          <p:nvPr/>
        </p:nvSpPr>
        <p:spPr bwMode="auto">
          <a:xfrm>
            <a:off x="3719308" y="4835731"/>
            <a:ext cx="2408032" cy="307777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III </a:t>
            </a:r>
            <a:r>
              <a:rPr lang="ru-RU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клиническая группа</a:t>
            </a:r>
          </a:p>
        </p:txBody>
      </p:sp>
      <p:sp>
        <p:nvSpPr>
          <p:cNvPr id="11316" name="Line 218"/>
          <p:cNvSpPr>
            <a:spLocks noChangeShapeType="1"/>
          </p:cNvSpPr>
          <p:nvPr/>
        </p:nvSpPr>
        <p:spPr bwMode="auto">
          <a:xfrm flipH="1">
            <a:off x="6127346" y="4133850"/>
            <a:ext cx="2407059" cy="855762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317" name="Line 219"/>
          <p:cNvSpPr>
            <a:spLocks noChangeShapeType="1"/>
          </p:cNvSpPr>
          <p:nvPr/>
        </p:nvSpPr>
        <p:spPr bwMode="auto">
          <a:xfrm flipH="1">
            <a:off x="6127339" y="4067183"/>
            <a:ext cx="1397410" cy="737771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" name="Line 216"/>
          <p:cNvSpPr>
            <a:spLocks noChangeShapeType="1"/>
          </p:cNvSpPr>
          <p:nvPr/>
        </p:nvSpPr>
        <p:spPr bwMode="auto">
          <a:xfrm>
            <a:off x="3162299" y="4239363"/>
            <a:ext cx="557009" cy="602524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4" name="Line 216"/>
          <p:cNvSpPr>
            <a:spLocks noChangeShapeType="1"/>
          </p:cNvSpPr>
          <p:nvPr/>
        </p:nvSpPr>
        <p:spPr bwMode="auto">
          <a:xfrm>
            <a:off x="3890962" y="4362459"/>
            <a:ext cx="0" cy="442495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3697838"/>
            <a:ext cx="800102" cy="108304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24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9"/>
          <p:cNvSpPr txBox="1">
            <a:spLocks noChangeArrowheads="1"/>
          </p:cNvSpPr>
          <p:nvPr/>
        </p:nvSpPr>
        <p:spPr bwMode="auto">
          <a:xfrm>
            <a:off x="485775" y="695325"/>
            <a:ext cx="7810500" cy="3416320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b="1" u="sng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I клиническая группа</a:t>
            </a:r>
            <a:r>
              <a:rPr lang="ru-RU" sz="16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 — лица с предраковыми заболеваниями: </a:t>
            </a:r>
          </a:p>
          <a:p>
            <a:pPr lvl="1" algn="just">
              <a:lnSpc>
                <a:spcPct val="150000"/>
              </a:lnSpc>
            </a:pPr>
            <a:r>
              <a:rPr lang="ru-RU" sz="1600" b="1" dirty="0" err="1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Iа</a:t>
            </a:r>
            <a:r>
              <a:rPr lang="ru-RU" sz="16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 — пациенты с подозрением на ЗНО</a:t>
            </a:r>
          </a:p>
          <a:p>
            <a:pPr lvl="1" algn="just">
              <a:lnSpc>
                <a:spcPct val="150000"/>
              </a:lnSpc>
            </a:pPr>
            <a:r>
              <a:rPr lang="ru-RU" sz="1600" b="1" dirty="0" err="1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Iб</a:t>
            </a:r>
            <a:r>
              <a:rPr lang="ru-RU" sz="16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 — пациенты с предопухолевыми заболеваниями</a:t>
            </a:r>
          </a:p>
          <a:p>
            <a:pPr algn="just">
              <a:lnSpc>
                <a:spcPct val="150000"/>
              </a:lnSpc>
            </a:pPr>
            <a:r>
              <a:rPr lang="ru-RU" sz="1600" b="1" u="sng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II клиническая группа</a:t>
            </a:r>
            <a:r>
              <a:rPr lang="ru-RU" sz="16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 — пациенты, с подтвержденным ЗНО, которые подлежат радикальному лечению</a:t>
            </a:r>
          </a:p>
          <a:p>
            <a:pPr algn="just">
              <a:lnSpc>
                <a:spcPct val="150000"/>
              </a:lnSpc>
            </a:pPr>
            <a:r>
              <a:rPr lang="ru-RU" sz="1600" b="1" u="sng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III клиническая группа</a:t>
            </a:r>
            <a:r>
              <a:rPr lang="ru-RU" sz="16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 — пациенты, с подтвержденным ЗНО, закончившие радикальное лечение, практически здоровые лица</a:t>
            </a:r>
          </a:p>
          <a:p>
            <a:pPr algn="just">
              <a:lnSpc>
                <a:spcPct val="150000"/>
              </a:lnSpc>
            </a:pPr>
            <a:r>
              <a:rPr lang="ru-RU" sz="1600" b="1" u="sng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IV клиническая группа</a:t>
            </a:r>
            <a:r>
              <a:rPr lang="ru-RU" sz="16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 — пациенты, с подтвержденным ЗНО, которые подлежат паллиативному лечению</a:t>
            </a:r>
          </a:p>
        </p:txBody>
      </p:sp>
    </p:spTree>
    <p:extLst>
      <p:ext uri="{BB962C8B-B14F-4D97-AF65-F5344CB8AC3E}">
        <p14:creationId xmlns:p14="http://schemas.microsoft.com/office/powerpoint/2010/main" val="117127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51" name="Group 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2241623"/>
              </p:ext>
            </p:extLst>
          </p:nvPr>
        </p:nvGraphicFramePr>
        <p:xfrm>
          <a:off x="722870" y="1496777"/>
          <a:ext cx="7964958" cy="2755611"/>
        </p:xfrm>
        <a:graphic>
          <a:graphicData uri="http://schemas.openxmlformats.org/drawingml/2006/table">
            <a:tbl>
              <a:tblPr/>
              <a:tblGrid>
                <a:gridCol w="5189321"/>
                <a:gridCol w="898984"/>
                <a:gridCol w="1876653"/>
              </a:tblGrid>
              <a:tr h="575786">
                <a:tc>
                  <a:txBody>
                    <a:bodyPr/>
                    <a:lstStyle/>
                    <a:p>
                      <a:pPr marL="111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Нозологическая форма,</a:t>
                      </a:r>
                    </a:p>
                    <a:p>
                      <a:pPr marL="1111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локализация</a:t>
                      </a:r>
                    </a:p>
                  </a:txBody>
                  <a:tcPr marL="0" marR="0" marT="88106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стр.</a:t>
                      </a:r>
                    </a:p>
                  </a:txBody>
                  <a:tcPr marL="0" marR="0" marT="381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080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9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 по</a:t>
                      </a:r>
                    </a:p>
                    <a:p>
                      <a:pPr marL="5080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МКБ-10</a:t>
                      </a:r>
                    </a:p>
                  </a:txBody>
                  <a:tcPr marL="0" marR="0" marT="88106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ts val="15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ts val="15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875" marR="0" lvl="0" indent="0" algn="ctr" defTabSz="914400" rtl="0" eaLnBrk="1" fontAlgn="base" latinLnBrk="0" hangingPunct="1">
                        <a:lnSpc>
                          <a:spcPts val="15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3563">
                <a:tc>
                  <a:txBody>
                    <a:bodyPr/>
                    <a:lstStyle/>
                    <a:p>
                      <a:pPr marL="28575" marR="0" lvl="0" indent="0" algn="l" defTabSz="914400" rtl="0" eaLnBrk="1" fontAlgn="base" latinLnBrk="0" hangingPunct="1">
                        <a:lnSpc>
                          <a:spcPts val="16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Злокачественные новообразования – всего, из них: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ts val="16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875" marR="0" lvl="0" indent="0" algn="ctr" defTabSz="914400" rtl="0" eaLnBrk="1" fontAlgn="base" latinLnBrk="0" hangingPunct="1">
                        <a:lnSpc>
                          <a:spcPts val="16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С00-С96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128">
                <a:tc>
                  <a:txBody>
                    <a:bodyPr/>
                    <a:lstStyle/>
                    <a:p>
                      <a:pPr marL="2047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 детей в возрасте 0-14 лет</a:t>
                      </a:r>
                    </a:p>
                  </a:txBody>
                  <a:tcPr marL="0" marR="0" marT="24288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0" marR="0" marT="24288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8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С00-С96</a:t>
                      </a:r>
                    </a:p>
                  </a:txBody>
                  <a:tcPr marL="0" marR="0" marT="24288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128">
                <a:tc>
                  <a:txBody>
                    <a:bodyPr/>
                    <a:lstStyle/>
                    <a:p>
                      <a:pPr marL="2047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 детей в возрасте 0-17 лет</a:t>
                      </a:r>
                    </a:p>
                  </a:txBody>
                  <a:tcPr marL="0" marR="0" marT="24288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0" marR="0" marT="24288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8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С00-С96</a:t>
                      </a:r>
                    </a:p>
                  </a:txBody>
                  <a:tcPr marL="0" marR="0" marT="24288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128">
                <a:tc>
                  <a:txBody>
                    <a:bodyPr/>
                    <a:lstStyle/>
                    <a:p>
                      <a:pPr marL="2047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589213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 сельских жителей (18 лет и старше)</a:t>
                      </a:r>
                    </a:p>
                  </a:txBody>
                  <a:tcPr marL="0" marR="0" marT="24288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0" marR="0" marT="24288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8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С00-С96</a:t>
                      </a:r>
                    </a:p>
                  </a:txBody>
                  <a:tcPr marL="0" marR="0" marT="1429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8128">
                <a:tc>
                  <a:txBody>
                    <a:bodyPr/>
                    <a:lstStyle/>
                    <a:p>
                      <a:pPr marL="2047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 лиц в возрасте 65 лет и старше</a:t>
                      </a:r>
                    </a:p>
                  </a:txBody>
                  <a:tcPr marL="0" marR="0" marT="24288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0" marR="0" marT="24288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8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С00-С96</a:t>
                      </a:r>
                    </a:p>
                  </a:txBody>
                  <a:tcPr marL="0" marR="0" marT="24288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336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у сельских жителей (из стр. 5)</a:t>
                      </a:r>
                    </a:p>
                  </a:txBody>
                  <a:tcPr marL="0" marR="0" marT="5143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0" marR="0" marT="5143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8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С00-С96</a:t>
                      </a:r>
                    </a:p>
                  </a:txBody>
                  <a:tcPr marL="0" marR="0" marT="5143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3365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глаза и его придаточного аппарата</a:t>
                      </a:r>
                    </a:p>
                  </a:txBody>
                  <a:tcPr marL="0" marR="0" marT="5143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</a:p>
                  </a:txBody>
                  <a:tcPr marL="0" marR="0" marT="5143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875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С69</a:t>
                      </a:r>
                    </a:p>
                  </a:txBody>
                  <a:tcPr marL="0" marR="0" marT="5143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31" name="object 7"/>
          <p:cNvSpPr txBox="1">
            <a:spLocks noChangeArrowheads="1"/>
          </p:cNvSpPr>
          <p:nvPr/>
        </p:nvSpPr>
        <p:spPr bwMode="auto">
          <a:xfrm>
            <a:off x="390525" y="384323"/>
            <a:ext cx="8629649" cy="716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13335" rIns="0" bIns="0">
            <a:spAutoFit/>
          </a:bodyPr>
          <a:lstStyle/>
          <a:p>
            <a:pPr marL="12700" indent="412750" algn="ctr">
              <a:spcBef>
                <a:spcPts val="100"/>
              </a:spcBef>
              <a:tabLst>
                <a:tab pos="5816600" algn="l"/>
              </a:tabLst>
            </a:pP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Сведения о движении контингента пациентов со злокачественными новообразованиями  </a:t>
            </a:r>
            <a:endParaRPr lang="ru-RU" sz="1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12700" indent="412750">
              <a:spcBef>
                <a:spcPts val="100"/>
              </a:spcBef>
              <a:tabLst>
                <a:tab pos="5816600" algn="l"/>
              </a:tabLst>
            </a:pPr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12700" indent="412750">
              <a:spcBef>
                <a:spcPts val="100"/>
              </a:spcBef>
              <a:tabLst>
                <a:tab pos="5816600" algn="l"/>
              </a:tabLst>
            </a:pP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2100)	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Код по ОКЕИ: человек – 792</a:t>
            </a:r>
          </a:p>
        </p:txBody>
      </p:sp>
    </p:spTree>
    <p:extLst>
      <p:ext uri="{BB962C8B-B14F-4D97-AF65-F5344CB8AC3E}">
        <p14:creationId xmlns:p14="http://schemas.microsoft.com/office/powerpoint/2010/main" val="207549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1981200" y="114300"/>
            <a:ext cx="6254750" cy="412934"/>
          </a:xfrm>
          <a:prstGeom prst="rect">
            <a:avLst/>
          </a:prstGeom>
        </p:spPr>
        <p:txBody>
          <a:bodyPr lIns="0" tIns="12700" rIns="0" bIns="0">
            <a:spAutoFit/>
          </a:bodyPr>
          <a:lstStyle/>
          <a:p>
            <a:pPr marL="12700" fontAlgn="auto">
              <a:spcBef>
                <a:spcPts val="100"/>
              </a:spcBef>
              <a:spcAft>
                <a:spcPts val="0"/>
              </a:spcAft>
              <a:defRPr/>
            </a:pPr>
            <a:r>
              <a:rPr b="1" spc="-10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Сведения </a:t>
            </a:r>
            <a:r>
              <a:rPr b="1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о </a:t>
            </a:r>
            <a:r>
              <a:rPr b="1" spc="-10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лечении злокачественных</a:t>
            </a:r>
            <a:r>
              <a:rPr b="1" spc="-40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b="1" spc="-5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новообразований</a:t>
            </a:r>
            <a:endParaRPr dirty="0">
              <a:solidFill>
                <a:schemeClr val="accent6">
                  <a:lumMod val="50000"/>
                </a:schemeClr>
              </a:solidFill>
              <a:latin typeface="Arial"/>
              <a:cs typeface="Arial"/>
            </a:endParaRPr>
          </a:p>
          <a:p>
            <a:pPr marL="333692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1200" spc="-35" dirty="0">
                <a:latin typeface="Times New Roman"/>
                <a:cs typeface="Times New Roman"/>
              </a:rPr>
              <a:t>Код </a:t>
            </a:r>
            <a:r>
              <a:rPr sz="1200" dirty="0">
                <a:latin typeface="Times New Roman"/>
                <a:cs typeface="Times New Roman"/>
              </a:rPr>
              <a:t>по </a:t>
            </a:r>
            <a:r>
              <a:rPr sz="1200" spc="-5" dirty="0">
                <a:latin typeface="Times New Roman"/>
                <a:cs typeface="Times New Roman"/>
              </a:rPr>
              <a:t>ОКЕИ: единица </a:t>
            </a:r>
            <a:r>
              <a:rPr sz="1200" dirty="0">
                <a:latin typeface="Symbol"/>
                <a:cs typeface="Symbol"/>
              </a:rPr>
              <a:t></a:t>
            </a:r>
            <a:r>
              <a:rPr sz="1200" dirty="0">
                <a:latin typeface="Times New Roman"/>
                <a:cs typeface="Times New Roman"/>
              </a:rPr>
              <a:t> 642, </a:t>
            </a:r>
            <a:r>
              <a:rPr sz="1200" spc="-5" dirty="0">
                <a:latin typeface="Times New Roman"/>
                <a:cs typeface="Times New Roman"/>
              </a:rPr>
              <a:t>человек </a:t>
            </a:r>
            <a:r>
              <a:rPr sz="1200" dirty="0">
                <a:latin typeface="Times New Roman"/>
                <a:cs typeface="Times New Roman"/>
              </a:rPr>
              <a:t>–</a:t>
            </a:r>
            <a:r>
              <a:rPr sz="1200" spc="-20" dirty="0">
                <a:latin typeface="Times New Roman"/>
                <a:cs typeface="Times New Roman"/>
              </a:rPr>
              <a:t> </a:t>
            </a:r>
            <a:r>
              <a:rPr sz="1200" dirty="0">
                <a:latin typeface="Times New Roman"/>
                <a:cs typeface="Times New Roman"/>
              </a:rPr>
              <a:t>792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457200" y="206320"/>
            <a:ext cx="503238" cy="228909"/>
          </a:xfrm>
          <a:prstGeom prst="rect">
            <a:avLst/>
          </a:prstGeom>
        </p:spPr>
        <p:txBody>
          <a:bodyPr lIns="0" tIns="13335" rIns="0" bIns="0">
            <a:spAutoFit/>
          </a:bodyPr>
          <a:lstStyle/>
          <a:p>
            <a:pPr marL="12700" fontAlgn="auto">
              <a:spcBef>
                <a:spcPts val="105"/>
              </a:spcBef>
              <a:spcAft>
                <a:spcPts val="0"/>
              </a:spcAft>
              <a:defRPr/>
            </a:pPr>
            <a:r>
              <a:rPr sz="1400" b="1" dirty="0">
                <a:latin typeface="Times New Roman"/>
                <a:cs typeface="Times New Roman"/>
              </a:rPr>
              <a:t>(</a:t>
            </a:r>
            <a:r>
              <a:rPr sz="1400" b="1" spc="5" dirty="0">
                <a:latin typeface="Times New Roman"/>
                <a:cs typeface="Times New Roman"/>
              </a:rPr>
              <a:t>2</a:t>
            </a:r>
            <a:r>
              <a:rPr sz="1400" b="1" dirty="0">
                <a:latin typeface="Times New Roman"/>
                <a:cs typeface="Times New Roman"/>
              </a:rPr>
              <a:t>310)</a:t>
            </a:r>
            <a:endParaRPr sz="1400" dirty="0">
              <a:latin typeface="Times New Roman"/>
              <a:cs typeface="Times New Roman"/>
            </a:endParaRPr>
          </a:p>
        </p:txBody>
      </p:sp>
      <p:graphicFrame>
        <p:nvGraphicFramePr>
          <p:cNvPr id="13367" name="Group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070079"/>
              </p:ext>
            </p:extLst>
          </p:nvPr>
        </p:nvGraphicFramePr>
        <p:xfrm>
          <a:off x="152411" y="638182"/>
          <a:ext cx="8839201" cy="1269683"/>
        </p:xfrm>
        <a:graphic>
          <a:graphicData uri="http://schemas.openxmlformats.org/drawingml/2006/table">
            <a:tbl>
              <a:tblPr/>
              <a:tblGrid>
                <a:gridCol w="3307835"/>
                <a:gridCol w="2489291"/>
                <a:gridCol w="3042075"/>
              </a:tblGrid>
              <a:tr h="1117283">
                <a:tc>
                  <a:txBody>
                    <a:bodyPr/>
                    <a:lstStyle/>
                    <a:p>
                      <a:pPr marL="36000" marR="0" lvl="0" indent="0" algn="ctr" defTabSz="914400" rtl="0" eaLnBrk="1" fontAlgn="base" latinLnBrk="0" hangingPunct="1">
                        <a:lnSpc>
                          <a:spcPts val="1325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пациентов, которым показано  в течение отчетного года (независимо  от времени взятия под диспансерное</a:t>
                      </a:r>
                    </a:p>
                    <a:p>
                      <a:pPr marL="36000" marR="0" lvl="0" indent="0" algn="ctr" defTabSz="914400" rtl="0" eaLnBrk="1" fontAlgn="base" latinLnBrk="0" hangingPunct="1">
                        <a:lnSpc>
                          <a:spcPts val="13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наблюдение), лекарственное лечение (включая  сочетание с другой терапией), чел.</a:t>
                      </a:r>
                    </a:p>
                  </a:txBody>
                  <a:tcPr marL="0" marR="0" marT="1429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4288" marR="0" lvl="0" indent="0" algn="ctr" defTabSz="914400" rtl="0" eaLnBrk="1" fontAlgn="base" latinLnBrk="0" hangingPunct="1">
                        <a:lnSpc>
                          <a:spcPts val="13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</a:p>
                    <a:p>
                      <a:pPr marL="142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(из гр. 6)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 получивших</a:t>
                      </a:r>
                    </a:p>
                    <a:p>
                      <a:pPr marL="1428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течение отчетного года  лекарственное лечение (включая  сочетание с другой терапией), чел.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marR="0" lvl="0" indent="26352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(из гр. 7): пациентов со  злокачественными новообразованиями  лимфатической и кроветворной ткани</a:t>
                      </a:r>
                    </a:p>
                    <a:p>
                      <a:pPr marL="36000" marR="0" lvl="0" indent="26352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(С81-С96)</a:t>
                      </a:r>
                    </a:p>
                  </a:txBody>
                  <a:tcPr marL="0" marR="0" marT="31433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5875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369" name="Group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505795"/>
              </p:ext>
            </p:extLst>
          </p:nvPr>
        </p:nvGraphicFramePr>
        <p:xfrm>
          <a:off x="123838" y="2006917"/>
          <a:ext cx="8839199" cy="1526858"/>
        </p:xfrm>
        <a:graphic>
          <a:graphicData uri="http://schemas.openxmlformats.org/drawingml/2006/table">
            <a:tbl>
              <a:tblPr/>
              <a:tblGrid>
                <a:gridCol w="2445223"/>
                <a:gridCol w="2001762"/>
                <a:gridCol w="2222609"/>
                <a:gridCol w="2169605"/>
              </a:tblGrid>
              <a:tr h="1374458"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ts val="1325"/>
                        </a:lnSpc>
                        <a:spcBef>
                          <a:spcPts val="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пациентов, которым  показано в течение</a:t>
                      </a:r>
                    </a:p>
                    <a:p>
                      <a:pPr marL="57150" marR="0" lvl="0" indent="0" algn="ctr" defTabSz="914400" rtl="0" eaLnBrk="1" fontAlgn="base" latinLnBrk="0" hangingPunct="1">
                        <a:lnSpc>
                          <a:spcPts val="13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отчетного года (независимо  от времени взятия под</a:t>
                      </a:r>
                    </a:p>
                    <a:p>
                      <a:pPr marL="57150" marR="0" lvl="0" indent="0" algn="ctr" defTabSz="914400" rtl="0" eaLnBrk="1" fontAlgn="base" latinLnBrk="0" hangingPunct="1">
                        <a:lnSpc>
                          <a:spcPts val="127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диспансерное наблюдение),</a:t>
                      </a:r>
                    </a:p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лучевое лечение (включая</a:t>
                      </a:r>
                    </a:p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сочетание</a:t>
                      </a:r>
                    </a:p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другой терапией), чел.</a:t>
                      </a:r>
                    </a:p>
                  </a:txBody>
                  <a:tcPr marL="0" marR="0" marT="1905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(из гр. 9)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 получивших  в течение отчетного  года лучевое лечение  (включая сочетание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другой терапией),  чел.</a:t>
                      </a:r>
                    </a:p>
                  </a:txBody>
                  <a:tcPr marL="0" marR="0" marT="2858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marR="0" lvl="0" indent="0" algn="ctr" defTabSz="914400" rtl="0" eaLnBrk="1" fontAlgn="base" latinLnBrk="0" hangingPunct="1">
                        <a:lnSpc>
                          <a:spcPts val="1325"/>
                        </a:lnSpc>
                        <a:spcBef>
                          <a:spcPts val="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пациентов,  которым показано</a:t>
                      </a:r>
                    </a:p>
                    <a:p>
                      <a:pPr marL="36000" marR="0" lvl="0" indent="0" algn="ctr" defTabSz="914400" rtl="0" eaLnBrk="1" fontAlgn="base" latinLnBrk="0" hangingPunct="1">
                        <a:lnSpc>
                          <a:spcPts val="13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течение отчетного года  (независимо</a:t>
                      </a:r>
                    </a:p>
                    <a:p>
                      <a:pPr marL="36000" marR="0" lvl="0" indent="0" algn="ctr" defTabSz="914400" rtl="0" eaLnBrk="1" fontAlgn="base" latinLnBrk="0" hangingPunct="1">
                        <a:lnSpc>
                          <a:spcPts val="13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времени взятия под  диспансерное  наблюдение),</a:t>
                      </a:r>
                    </a:p>
                    <a:p>
                      <a:pPr marL="36000" marR="0" lvl="0" indent="0" algn="ctr" defTabSz="914400" rtl="0" eaLnBrk="1" fontAlgn="base" latinLnBrk="0" hangingPunct="1">
                        <a:lnSpc>
                          <a:spcPts val="1325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комбинированное  лечение, чел.</a:t>
                      </a:r>
                    </a:p>
                  </a:txBody>
                  <a:tcPr marL="0" marR="0" marT="190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(из гр. 11)</a:t>
                      </a: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 получивших  в течение отчетного  года комбинированное  лечение (включая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сочетание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другой терапией), чел.</a:t>
                      </a:r>
                    </a:p>
                  </a:txBody>
                  <a:tcPr marL="0" marR="0" marT="2858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9525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270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9525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346" name="Text Box 49"/>
          <p:cNvSpPr txBox="1">
            <a:spLocks noChangeArrowheads="1"/>
          </p:cNvSpPr>
          <p:nvPr/>
        </p:nvSpPr>
        <p:spPr bwMode="auto">
          <a:xfrm>
            <a:off x="123825" y="3600456"/>
            <a:ext cx="8839200" cy="1384995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CC0000"/>
              </a:buClr>
              <a:buSzPct val="125000"/>
              <a:buFontTx/>
              <a:buChar char="•"/>
            </a:pP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 Гр.11-12</a:t>
            </a:r>
            <a:r>
              <a:rPr lang="ru-RU" sz="1200" b="1" dirty="0">
                <a:latin typeface="Tahoma" pitchFamily="34" charset="0"/>
                <a:cs typeface="Tahoma" pitchFamily="34" charset="0"/>
              </a:rPr>
              <a:t> - </a:t>
            </a:r>
            <a:r>
              <a:rPr lang="ru-RU" sz="1200" b="1" dirty="0">
                <a:solidFill>
                  <a:srgbClr val="002060"/>
                </a:solidFill>
                <a:latin typeface="Tahoma" pitchFamily="34" charset="0"/>
                <a:cs typeface="Tahoma" pitchFamily="34" charset="0"/>
              </a:rPr>
              <a:t>п</a:t>
            </a: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ациенты, с показаниями и лечением двумя и более методами</a:t>
            </a:r>
            <a:r>
              <a:rPr lang="ru-RU" sz="1200" b="1" dirty="0">
                <a:latin typeface="Tahoma" pitchFamily="34" charset="0"/>
                <a:cs typeface="Tahoma" pitchFamily="34" charset="0"/>
              </a:rPr>
              <a:t> </a:t>
            </a:r>
          </a:p>
          <a:p>
            <a:pPr>
              <a:spcBef>
                <a:spcPct val="50000"/>
              </a:spcBef>
              <a:buClr>
                <a:srgbClr val="CC0000"/>
              </a:buClr>
              <a:buSzPct val="125000"/>
              <a:buFontTx/>
              <a:buChar char="•"/>
            </a:pP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 Гр.7,8,10,12 - пациенты, </a:t>
            </a:r>
            <a:r>
              <a:rPr lang="ru-RU" altLang="ru-RU" sz="1200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получившие </a:t>
            </a:r>
            <a:r>
              <a:rPr lang="ru-RU" altLang="ru-RU" sz="12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(закончившие и продолжающие) лечение данными методами в течение отчетного года – заполняются по ранее существовавшей инструкции (рекомендуется свериться с динамикой, хотя бы за 3 года) – важно сохранить динамику</a:t>
            </a:r>
          </a:p>
          <a:p>
            <a:pPr>
              <a:spcBef>
                <a:spcPct val="50000"/>
              </a:spcBef>
              <a:buClr>
                <a:srgbClr val="CC0000"/>
              </a:buClr>
              <a:buSzPct val="125000"/>
              <a:buFontTx/>
              <a:buChar char="•"/>
            </a:pPr>
            <a:r>
              <a:rPr lang="ru-RU" sz="1200" b="1" dirty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 Гр.6,9,11 – сумма: пациенты, показанные в соответствующих гр.7,10,12 + пациенты, отказавшиеся от </a:t>
            </a:r>
            <a:r>
              <a:rPr lang="ru-RU" sz="1200" b="1" dirty="0">
                <a:solidFill>
                  <a:srgbClr val="CC0000"/>
                </a:solidFill>
                <a:latin typeface="Tahoma" pitchFamily="34" charset="0"/>
                <a:cs typeface="Tahoma" pitchFamily="34" charset="0"/>
              </a:rPr>
              <a:t>специального </a:t>
            </a:r>
            <a:r>
              <a:rPr lang="ru-RU" sz="1200" b="1" dirty="0" smtClean="0">
                <a:solidFill>
                  <a:srgbClr val="000066"/>
                </a:solidFill>
                <a:latin typeface="Tahoma" pitchFamily="34" charset="0"/>
                <a:cs typeface="Tahoma" pitchFamily="34" charset="0"/>
              </a:rPr>
              <a:t>лечения или имевшие противопоказания</a:t>
            </a:r>
            <a:endParaRPr lang="ru-RU" sz="1200" b="1" dirty="0">
              <a:solidFill>
                <a:srgbClr val="000066"/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54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3175" y="1545432"/>
            <a:ext cx="8686800" cy="917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</a:pPr>
            <a:r>
              <a:rPr lang="ru-RU" altLang="ru-RU" sz="1400" b="1" dirty="0">
                <a:solidFill>
                  <a:srgbClr val="000066"/>
                </a:solidFill>
              </a:rPr>
              <a:t>      </a:t>
            </a:r>
            <a:r>
              <a:rPr lang="ru-RU" altLang="ru-RU" sz="1400" b="1" dirty="0" smtClean="0">
                <a:solidFill>
                  <a:srgbClr val="000066"/>
                </a:solidFill>
              </a:rPr>
              <a:t> </a:t>
            </a:r>
            <a:r>
              <a:rPr lang="ru-RU" altLang="ru-RU" sz="1800" b="1" dirty="0" smtClean="0">
                <a:solidFill>
                  <a:srgbClr val="000066"/>
                </a:solidFill>
              </a:rPr>
              <a:t>Российский </a:t>
            </a:r>
            <a:r>
              <a:rPr lang="ru-RU" altLang="ru-RU" sz="1800" b="1" dirty="0">
                <a:solidFill>
                  <a:srgbClr val="000066"/>
                </a:solidFill>
              </a:rPr>
              <a:t>Центр информационных технологий и эпидемиологических исследований в области онкологии МЗ РФ в составе МНИОИ им. П.А. </a:t>
            </a:r>
            <a:r>
              <a:rPr lang="ru-RU" altLang="ru-RU" sz="1800" b="1" dirty="0" smtClean="0">
                <a:solidFill>
                  <a:srgbClr val="000066"/>
                </a:solidFill>
              </a:rPr>
              <a:t>Герцена – филиала ФГБУ «НМИЦ радиологии Минздрава России</a:t>
            </a:r>
            <a:endParaRPr lang="ru-RU" altLang="ru-RU" sz="1800" b="1" dirty="0">
              <a:solidFill>
                <a:srgbClr val="660066"/>
              </a:solidFill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ru-RU" altLang="ru-RU" sz="18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ru-RU" altLang="ru-RU" sz="1800" b="1" dirty="0" smtClean="0">
                <a:solidFill>
                  <a:srgbClr val="002060"/>
                </a:solidFill>
              </a:rPr>
              <a:t>         т</a:t>
            </a:r>
            <a:r>
              <a:rPr lang="ru-RU" altLang="ru-RU" sz="1800" b="1" dirty="0">
                <a:solidFill>
                  <a:srgbClr val="002060"/>
                </a:solidFill>
              </a:rPr>
              <a:t>. (495) </a:t>
            </a:r>
            <a:r>
              <a:rPr lang="en-US" altLang="ru-RU" sz="1800" b="1" dirty="0">
                <a:solidFill>
                  <a:srgbClr val="002060"/>
                </a:solidFill>
              </a:rPr>
              <a:t> 945-11-57</a:t>
            </a:r>
            <a:endParaRPr lang="ru-RU" altLang="ru-RU" sz="1800" b="1" dirty="0">
              <a:solidFill>
                <a:srgbClr val="002060"/>
              </a:solidFill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ru-RU" altLang="ru-RU" sz="18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ru-RU" altLang="ru-RU" sz="1800" b="1" dirty="0" smtClean="0">
                <a:solidFill>
                  <a:srgbClr val="002060"/>
                </a:solidFill>
              </a:rPr>
              <a:t>         </a:t>
            </a:r>
            <a:r>
              <a:rPr lang="en-US" altLang="ru-RU" sz="1800" b="1" dirty="0" smtClean="0">
                <a:solidFill>
                  <a:srgbClr val="002060"/>
                </a:solidFill>
              </a:rPr>
              <a:t>ann4761@yandex.ru</a:t>
            </a:r>
            <a:endParaRPr lang="ru-RU" altLang="ru-RU" sz="1800" b="1" dirty="0">
              <a:solidFill>
                <a:srgbClr val="002060"/>
              </a:solidFill>
            </a:endParaRPr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460375" y="1090613"/>
            <a:ext cx="640873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0000FF"/>
              </a:buClr>
              <a:buSzPct val="200000"/>
            </a:pPr>
            <a:r>
              <a:rPr lang="ru-RU" altLang="ru-RU" sz="1800" b="1" dirty="0" err="1" smtClean="0">
                <a:solidFill>
                  <a:srgbClr val="002060"/>
                </a:solidFill>
              </a:rPr>
              <a:t>Шахзадова</a:t>
            </a:r>
            <a:r>
              <a:rPr lang="ru-RU" altLang="ru-RU" sz="1800" b="1" dirty="0" smtClean="0">
                <a:solidFill>
                  <a:srgbClr val="002060"/>
                </a:solidFill>
              </a:rPr>
              <a:t> Анна Олеговна</a:t>
            </a:r>
            <a:endParaRPr lang="ru-RU" altLang="ru-RU" sz="1800" b="1" dirty="0">
              <a:solidFill>
                <a:srgbClr val="002060"/>
              </a:solidFill>
            </a:endParaRPr>
          </a:p>
        </p:txBody>
      </p:sp>
      <p:sp>
        <p:nvSpPr>
          <p:cNvPr id="44039" name="Text Box 7"/>
          <p:cNvSpPr txBox="1">
            <a:spLocks noChangeArrowheads="1"/>
          </p:cNvSpPr>
          <p:nvPr/>
        </p:nvSpPr>
        <p:spPr bwMode="auto">
          <a:xfrm>
            <a:off x="1331916" y="438150"/>
            <a:ext cx="640873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>
                <a:srgbClr val="0000FF"/>
              </a:buClr>
              <a:buSzPct val="200000"/>
            </a:pPr>
            <a:r>
              <a:rPr lang="ru-RU" altLang="ru-RU" sz="2800" b="1" dirty="0">
                <a:solidFill>
                  <a:srgbClr val="164EAA"/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79730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86921"/>
            <a:ext cx="8229600" cy="367903"/>
          </a:xfrm>
        </p:spPr>
        <p:txBody>
          <a:bodyPr>
            <a:normAutofit/>
          </a:bodyPr>
          <a:lstStyle/>
          <a:p>
            <a:pPr algn="l" eaLnBrk="1" hangingPunct="1"/>
            <a:r>
              <a:rPr lang="ru-RU" altLang="ru-RU" sz="1800" b="1" i="1" dirty="0" smtClean="0">
                <a:solidFill>
                  <a:srgbClr val="C00000"/>
                </a:solidFill>
                <a:latin typeface="Tahoma" pitchFamily="34" charset="0"/>
              </a:rPr>
              <a:t>К сведению: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73881"/>
            <a:ext cx="9036050" cy="4427935"/>
          </a:xfrm>
        </p:spPr>
        <p:txBody>
          <a:bodyPr>
            <a:normAutofit/>
          </a:bodyPr>
          <a:lstStyle/>
          <a:p>
            <a:pPr eaLnBrk="1" hangingPunct="1">
              <a:spcBef>
                <a:spcPct val="55000"/>
              </a:spcBef>
            </a:pP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сведения об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умерших от ЗНО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, не состоявших на учете онкологического учреждения (графа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1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 таблица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2120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), должны обязательно включаться в таблицу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2000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, </a:t>
            </a:r>
            <a:r>
              <a:rPr lang="ru-RU" altLang="ru-RU" sz="1600" dirty="0" smtClean="0">
                <a:solidFill>
                  <a:srgbClr val="FF0000"/>
                </a:solidFill>
                <a:latin typeface="Tahoma" pitchFamily="34" charset="0"/>
              </a:rPr>
              <a:t>в </a:t>
            </a:r>
            <a:r>
              <a:rPr lang="ru-RU" altLang="ru-RU" sz="1600" dirty="0" err="1" smtClean="0">
                <a:solidFill>
                  <a:srgbClr val="FF0000"/>
                </a:solidFill>
                <a:latin typeface="Tahoma" pitchFamily="34" charset="0"/>
              </a:rPr>
              <a:t>т.ч</a:t>
            </a:r>
            <a:r>
              <a:rPr lang="ru-RU" altLang="ru-RU" sz="1600" dirty="0" smtClean="0">
                <a:solidFill>
                  <a:srgbClr val="FF0000"/>
                </a:solidFill>
                <a:latin typeface="Tahoma" pitchFamily="34" charset="0"/>
              </a:rPr>
              <a:t>.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 сведения о посмертно учтенных, состоявших при жизни на учете в ЛПУ других министерств и ведомств (графа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4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 таблица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2120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)</a:t>
            </a:r>
            <a:endParaRPr lang="ru-RU" altLang="ru-RU" sz="1600" dirty="0" smtClean="0">
              <a:solidFill>
                <a:srgbClr val="000066"/>
              </a:solidFill>
              <a:latin typeface="Tahoma" pitchFamily="34" charset="0"/>
              <a:sym typeface="Symbol" pitchFamily="18" charset="2"/>
            </a:endParaRPr>
          </a:p>
          <a:p>
            <a:pPr eaLnBrk="1" hangingPunct="1">
              <a:spcBef>
                <a:spcPct val="55000"/>
              </a:spcBef>
            </a:pP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сведения о ЗНО, диагностированных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при аутопсии 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и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не послуживших причиной смерти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, должны включаться только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в таблицу 2000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, и не должны включаться в графу 1 таблицы 2120</a:t>
            </a:r>
            <a:r>
              <a:rPr lang="ru-RU" altLang="ru-RU" sz="1600" dirty="0" smtClean="0">
                <a:solidFill>
                  <a:srgbClr val="002060"/>
                </a:solidFill>
                <a:latin typeface="Tahoma" pitchFamily="34" charset="0"/>
              </a:rPr>
              <a:t>.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 За счет этих случаев число опухолей в графе 4 строке 1 таблицы 2200 может быть меньше разности: (ф.7 табл.2000 гр.5 стр.(1+2) 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  <a:sym typeface="Symbol" pitchFamily="18" charset="2"/>
              </a:rPr>
              <a:t>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 ф.35 табл.2120 гр.1). По данным анализа во многих регионах такие  случаи отсутствуют. В условиях пристального внимания к показателям смертности и кодированию причин смерти можно предположить, что в таких случаях довольно часто выбирается онкологическая причина смерти</a:t>
            </a:r>
            <a:endParaRPr lang="ru-RU" altLang="ru-RU" sz="1600" dirty="0" smtClean="0">
              <a:solidFill>
                <a:srgbClr val="000066"/>
              </a:solidFill>
              <a:latin typeface="Tahoma" pitchFamily="34" charset="0"/>
              <a:sym typeface="Symbol" pitchFamily="18" charset="2"/>
            </a:endParaRPr>
          </a:p>
          <a:p>
            <a:pPr eaLnBrk="1" hangingPunct="1">
              <a:spcBef>
                <a:spcPct val="55000"/>
              </a:spcBef>
            </a:pP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посмертно учтенные больные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 в расчет показателя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одногодичной летальности 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не включаются</a:t>
            </a:r>
            <a:endParaRPr lang="ru-RU" altLang="ru-RU" sz="1600" dirty="0" smtClean="0">
              <a:solidFill>
                <a:srgbClr val="000066"/>
              </a:solidFill>
              <a:latin typeface="Tahoma" pitchFamily="34" charset="0"/>
              <a:sym typeface="Symbol" pitchFamily="18" charset="2"/>
            </a:endParaRPr>
          </a:p>
          <a:p>
            <a:pPr eaLnBrk="1" hangingPunct="1">
              <a:spcBef>
                <a:spcPct val="55000"/>
              </a:spcBef>
            </a:pP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сведения о впервые выявленных </a:t>
            </a:r>
            <a:r>
              <a:rPr lang="en-US" altLang="ru-RU" sz="1600" b="1" dirty="0" err="1" smtClean="0">
                <a:solidFill>
                  <a:srgbClr val="000066"/>
                </a:solidFill>
                <a:latin typeface="Tahoma" pitchFamily="34" charset="0"/>
              </a:rPr>
              <a:t>cr</a:t>
            </a:r>
            <a:r>
              <a:rPr lang="en-US" altLang="ru-RU" sz="1600" b="1" dirty="0" smtClean="0">
                <a:solidFill>
                  <a:srgbClr val="000066"/>
                </a:solidFill>
                <a:latin typeface="Tahoma" pitchFamily="34" charset="0"/>
              </a:rPr>
              <a:t> in situ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 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(</a:t>
            </a:r>
            <a:r>
              <a:rPr lang="en-US" altLang="ru-RU" sz="1600" dirty="0" smtClean="0">
                <a:solidFill>
                  <a:srgbClr val="000066"/>
                </a:solidFill>
                <a:latin typeface="Tahoma" pitchFamily="34" charset="0"/>
              </a:rPr>
              <a:t>D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00-09) указываются только в графах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3-5</a:t>
            </a:r>
            <a:r>
              <a:rPr lang="ru-RU" altLang="ru-RU" sz="1600" dirty="0" smtClean="0">
                <a:solidFill>
                  <a:srgbClr val="000066"/>
                </a:solidFill>
                <a:latin typeface="Tahoma" pitchFamily="34" charset="0"/>
              </a:rPr>
              <a:t> таблицы </a:t>
            </a:r>
            <a:r>
              <a:rPr lang="ru-RU" altLang="ru-RU" sz="1600" b="1" dirty="0" smtClean="0">
                <a:solidFill>
                  <a:srgbClr val="000066"/>
                </a:solidFill>
                <a:latin typeface="Tahoma" pitchFamily="34" charset="0"/>
              </a:rPr>
              <a:t>2010</a:t>
            </a:r>
            <a:endParaRPr lang="ru-RU" altLang="ru-RU" sz="1600" dirty="0" smtClean="0">
              <a:solidFill>
                <a:srgbClr val="000066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68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Text Box 2"/>
          <p:cNvSpPr txBox="1">
            <a:spLocks noChangeArrowheads="1"/>
          </p:cNvSpPr>
          <p:nvPr/>
        </p:nvSpPr>
        <p:spPr bwMode="auto">
          <a:xfrm>
            <a:off x="323850" y="86916"/>
            <a:ext cx="8229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1800" dirty="0">
                <a:solidFill>
                  <a:schemeClr val="accent2"/>
                </a:solidFill>
                <a:latin typeface="Times New Roman" pitchFamily="18" charset="0"/>
              </a:rPr>
              <a:t> </a:t>
            </a:r>
            <a:r>
              <a:rPr lang="ru-RU" altLang="ru-RU" sz="1800" b="1" dirty="0">
                <a:solidFill>
                  <a:srgbClr val="002060"/>
                </a:solidFill>
              </a:rPr>
              <a:t>ФОРМУЛА МЕЖГОДОВОГО БАЛАНСА </a:t>
            </a:r>
          </a:p>
        </p:txBody>
      </p:sp>
      <p:sp>
        <p:nvSpPr>
          <p:cNvPr id="166915" name="Text Box 3"/>
          <p:cNvSpPr txBox="1">
            <a:spLocks noChangeArrowheads="1"/>
          </p:cNvSpPr>
          <p:nvPr/>
        </p:nvSpPr>
        <p:spPr bwMode="auto">
          <a:xfrm>
            <a:off x="323850" y="533875"/>
            <a:ext cx="8084820" cy="4696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ru-RU" altLang="ru-RU" sz="1600" b="1" dirty="0" smtClean="0">
                <a:solidFill>
                  <a:srgbClr val="000066"/>
                </a:solidFill>
              </a:rPr>
              <a:t>число больных, состоявших на учете на конец предыдущего года (т. 2100, гр. 8 (9),  стр. 1 за </a:t>
            </a:r>
            <a:r>
              <a:rPr lang="ru-RU" altLang="ru-RU" sz="1600" b="1" dirty="0" smtClean="0">
                <a:solidFill>
                  <a:srgbClr val="990000"/>
                </a:solidFill>
              </a:rPr>
              <a:t>предыдущий </a:t>
            </a:r>
            <a:r>
              <a:rPr lang="ru-RU" altLang="ru-RU" sz="1600" b="1" dirty="0" smtClean="0">
                <a:solidFill>
                  <a:srgbClr val="000066"/>
                </a:solidFill>
              </a:rPr>
              <a:t>год)</a:t>
            </a:r>
          </a:p>
          <a:p>
            <a:pPr eaLnBrk="1" hangingPunct="1">
              <a:lnSpc>
                <a:spcPct val="110000"/>
              </a:lnSpc>
            </a:pPr>
            <a:r>
              <a:rPr lang="ru-RU" altLang="ru-RU" sz="1600" b="1" dirty="0" smtClean="0">
                <a:solidFill>
                  <a:srgbClr val="990000"/>
                </a:solidFill>
              </a:rPr>
              <a:t>+</a:t>
            </a:r>
            <a:r>
              <a:rPr lang="ru-RU" altLang="ru-RU" sz="1600" b="1" dirty="0" smtClean="0">
                <a:solidFill>
                  <a:srgbClr val="000066"/>
                </a:solidFill>
              </a:rPr>
              <a:t> число больных с впервые в жизни установленным диагнозом (т. 2100, гр. 5,  стр. 1)</a:t>
            </a:r>
          </a:p>
          <a:p>
            <a:pPr eaLnBrk="1" hangingPunct="1">
              <a:lnSpc>
                <a:spcPct val="110000"/>
              </a:lnSpc>
            </a:pPr>
            <a:r>
              <a:rPr lang="ru-RU" altLang="ru-RU" sz="1600" b="1" dirty="0" smtClean="0">
                <a:solidFill>
                  <a:srgbClr val="990000"/>
                </a:solidFill>
              </a:rPr>
              <a:t>+</a:t>
            </a:r>
            <a:r>
              <a:rPr lang="ru-RU" altLang="ru-RU" sz="1600" b="1" dirty="0" smtClean="0">
                <a:solidFill>
                  <a:srgbClr val="000066"/>
                </a:solidFill>
              </a:rPr>
              <a:t> число больных с ранее установленным диагнозом ЗНО (т. 2110, гр. 8) </a:t>
            </a:r>
          </a:p>
          <a:p>
            <a:pPr eaLnBrk="1" hangingPunct="1">
              <a:lnSpc>
                <a:spcPct val="110000"/>
              </a:lnSpc>
            </a:pPr>
            <a:r>
              <a:rPr lang="ru-RU" altLang="ru-RU" sz="1600" b="1" dirty="0" smtClean="0">
                <a:solidFill>
                  <a:srgbClr val="990000"/>
                </a:solidFill>
              </a:rPr>
              <a:t>−</a:t>
            </a:r>
            <a:r>
              <a:rPr lang="ru-RU" altLang="ru-RU" sz="1600" b="1" dirty="0" smtClean="0">
                <a:solidFill>
                  <a:srgbClr val="000066"/>
                </a:solidFill>
              </a:rPr>
              <a:t> число выехавших (т. 2110, гр. 1)</a:t>
            </a:r>
          </a:p>
          <a:p>
            <a:pPr>
              <a:lnSpc>
                <a:spcPct val="110000"/>
              </a:lnSpc>
            </a:pPr>
            <a:r>
              <a:rPr lang="ru-RU" altLang="ru-RU" sz="1600" b="1" dirty="0" smtClean="0">
                <a:solidFill>
                  <a:srgbClr val="990000"/>
                </a:solidFill>
              </a:rPr>
              <a:t>− </a:t>
            </a:r>
            <a:r>
              <a:rPr lang="ru-RU" altLang="ru-RU" sz="1600" b="1" dirty="0" smtClean="0">
                <a:solidFill>
                  <a:srgbClr val="000066"/>
                </a:solidFill>
              </a:rPr>
              <a:t>число лиц с неподтвержденным диагнозом ЗНО (т. 2110, гр. 2)</a:t>
            </a:r>
          </a:p>
          <a:p>
            <a:pPr>
              <a:lnSpc>
                <a:spcPct val="110000"/>
              </a:lnSpc>
            </a:pPr>
            <a:r>
              <a:rPr lang="ru-RU" altLang="ru-RU" sz="1600" b="1" dirty="0" smtClean="0">
                <a:solidFill>
                  <a:srgbClr val="990000"/>
                </a:solidFill>
              </a:rPr>
              <a:t>− </a:t>
            </a:r>
            <a:r>
              <a:rPr lang="ru-RU" altLang="ru-RU" sz="1600" b="1" dirty="0" smtClean="0">
                <a:solidFill>
                  <a:srgbClr val="000066"/>
                </a:solidFill>
              </a:rPr>
              <a:t>число больных с базальноклеточным раком кожи, снятых с учета через 5 лет после окончания специального лечения (т. 2110, гр.3) </a:t>
            </a:r>
          </a:p>
          <a:p>
            <a:pPr>
              <a:lnSpc>
                <a:spcPct val="110000"/>
              </a:lnSpc>
            </a:pPr>
            <a:r>
              <a:rPr lang="ru-RU" altLang="ru-RU" sz="1600" b="1" dirty="0" smtClean="0">
                <a:solidFill>
                  <a:srgbClr val="990000"/>
                </a:solidFill>
              </a:rPr>
              <a:t>− </a:t>
            </a:r>
            <a:r>
              <a:rPr lang="ru-RU" altLang="ru-RU" sz="1600" b="1" dirty="0" smtClean="0">
                <a:solidFill>
                  <a:srgbClr val="000066"/>
                </a:solidFill>
              </a:rPr>
              <a:t>число умерших от ЗНО (т. 2100, гр. 7, стр. 1)</a:t>
            </a:r>
          </a:p>
          <a:p>
            <a:pPr>
              <a:lnSpc>
                <a:spcPct val="110000"/>
              </a:lnSpc>
            </a:pPr>
            <a:r>
              <a:rPr lang="ru-RU" altLang="ru-RU" sz="1600" b="1" dirty="0" smtClean="0">
                <a:solidFill>
                  <a:srgbClr val="990000"/>
                </a:solidFill>
              </a:rPr>
              <a:t>−</a:t>
            </a:r>
            <a:r>
              <a:rPr lang="ru-RU" altLang="ru-RU" sz="1600" b="1" dirty="0" smtClean="0">
                <a:solidFill>
                  <a:srgbClr val="000066"/>
                </a:solidFill>
              </a:rPr>
              <a:t> число умерших больных со злокачественным новообразованием, причиной смерти которых послужило неонкологическое заболевание  (т. 2120, </a:t>
            </a:r>
            <a:r>
              <a:rPr lang="ru-RU" altLang="ru-RU" sz="1600" b="1" dirty="0" smtClean="0">
                <a:solidFill>
                  <a:srgbClr val="002060"/>
                </a:solidFill>
              </a:rPr>
              <a:t>гр. 4)</a:t>
            </a:r>
          </a:p>
          <a:p>
            <a:pPr>
              <a:lnSpc>
                <a:spcPct val="110000"/>
              </a:lnSpc>
            </a:pPr>
            <a:r>
              <a:rPr lang="ru-RU" altLang="ru-RU" sz="1600" b="1" dirty="0">
                <a:solidFill>
                  <a:srgbClr val="990000"/>
                </a:solidFill>
              </a:rPr>
              <a:t>−</a:t>
            </a:r>
            <a:r>
              <a:rPr lang="ru-RU" altLang="ru-RU" sz="16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1600" b="1" dirty="0" smtClean="0">
                <a:solidFill>
                  <a:srgbClr val="000066"/>
                </a:solidFill>
              </a:rPr>
              <a:t>число умерших в предыдущие годы, снятых с учета в отчетном году (т. 2120, </a:t>
            </a:r>
            <a:r>
              <a:rPr lang="ru-RU" altLang="ru-RU" sz="1600" b="1" dirty="0" smtClean="0">
                <a:solidFill>
                  <a:srgbClr val="002060"/>
                </a:solidFill>
              </a:rPr>
              <a:t>гр. 6</a:t>
            </a:r>
            <a:r>
              <a:rPr lang="ru-RU" altLang="ru-RU" sz="1600" b="1" dirty="0" smtClean="0">
                <a:solidFill>
                  <a:srgbClr val="000066"/>
                </a:solidFill>
              </a:rPr>
              <a:t>) </a:t>
            </a:r>
            <a:endParaRPr lang="ru-RU" altLang="ru-RU" sz="1600" b="1" dirty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</a:pPr>
            <a:r>
              <a:rPr lang="ru-RU" altLang="ru-RU" sz="1600" b="1" dirty="0" smtClean="0">
                <a:solidFill>
                  <a:srgbClr val="990000"/>
                </a:solidFill>
              </a:rPr>
              <a:t>= число больных, состоящих на учете на конец отчетного года (т. 2100, гр. 9, стр. 1). </a:t>
            </a:r>
          </a:p>
        </p:txBody>
      </p:sp>
    </p:spTree>
    <p:extLst>
      <p:ext uri="{BB962C8B-B14F-4D97-AF65-F5344CB8AC3E}">
        <p14:creationId xmlns:p14="http://schemas.microsoft.com/office/powerpoint/2010/main" val="2147345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9" name="Text Box 3"/>
          <p:cNvSpPr txBox="1">
            <a:spLocks noChangeArrowheads="1"/>
          </p:cNvSpPr>
          <p:nvPr/>
        </p:nvSpPr>
        <p:spPr bwMode="auto">
          <a:xfrm>
            <a:off x="323850" y="735823"/>
            <a:ext cx="8307388" cy="4555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ru-RU" altLang="ru-RU" sz="2000" b="1" dirty="0" smtClean="0">
                <a:solidFill>
                  <a:srgbClr val="000066"/>
                </a:solidFill>
              </a:rPr>
              <a:t>2019:  </a:t>
            </a:r>
            <a:r>
              <a:rPr lang="ru-RU" altLang="ru-RU" sz="2000" b="1" dirty="0" smtClean="0">
                <a:solidFill>
                  <a:srgbClr val="C00000"/>
                </a:solidFill>
              </a:rPr>
              <a:t>12 регионов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 altLang="ru-RU" sz="2000" b="1" dirty="0" smtClean="0">
                <a:solidFill>
                  <a:srgbClr val="000066"/>
                </a:solidFill>
              </a:rPr>
              <a:t>2018 г. – 11 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 altLang="ru-RU" sz="2000" b="1" dirty="0" smtClean="0">
                <a:solidFill>
                  <a:srgbClr val="000066"/>
                </a:solidFill>
              </a:rPr>
              <a:t>2017 </a:t>
            </a:r>
            <a:r>
              <a:rPr lang="ru-RU" altLang="ru-RU" sz="2000" b="1" dirty="0">
                <a:solidFill>
                  <a:srgbClr val="000066"/>
                </a:solidFill>
              </a:rPr>
              <a:t>г. – </a:t>
            </a:r>
            <a:r>
              <a:rPr lang="ru-RU" altLang="ru-RU" sz="2000" b="1" dirty="0" smtClean="0">
                <a:solidFill>
                  <a:srgbClr val="000066"/>
                </a:solidFill>
              </a:rPr>
              <a:t>7 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 altLang="ru-RU" sz="2000" b="1" dirty="0" smtClean="0">
                <a:solidFill>
                  <a:srgbClr val="000066"/>
                </a:solidFill>
              </a:rPr>
              <a:t>2016 г. – 11 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 altLang="ru-RU" sz="2000" b="1" dirty="0" smtClean="0">
                <a:solidFill>
                  <a:srgbClr val="000066"/>
                </a:solidFill>
              </a:rPr>
              <a:t>2015 </a:t>
            </a:r>
            <a:r>
              <a:rPr lang="ru-RU" altLang="ru-RU" sz="2000" b="1" dirty="0">
                <a:solidFill>
                  <a:srgbClr val="000066"/>
                </a:solidFill>
              </a:rPr>
              <a:t>г. – </a:t>
            </a:r>
            <a:r>
              <a:rPr lang="ru-RU" altLang="ru-RU" sz="2000" b="1" dirty="0" smtClean="0">
                <a:solidFill>
                  <a:srgbClr val="000066"/>
                </a:solidFill>
              </a:rPr>
              <a:t>12 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 altLang="ru-RU" sz="2000" b="1" dirty="0" smtClean="0">
                <a:solidFill>
                  <a:srgbClr val="000066"/>
                </a:solidFill>
              </a:rPr>
              <a:t>2014 </a:t>
            </a:r>
            <a:r>
              <a:rPr lang="ru-RU" altLang="ru-RU" sz="2000" b="1" dirty="0">
                <a:solidFill>
                  <a:srgbClr val="000066"/>
                </a:solidFill>
              </a:rPr>
              <a:t>г. – </a:t>
            </a:r>
            <a:r>
              <a:rPr lang="ru-RU" altLang="ru-RU" sz="2000" b="1" dirty="0" smtClean="0">
                <a:solidFill>
                  <a:srgbClr val="000066"/>
                </a:solidFill>
              </a:rPr>
              <a:t>18 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 altLang="ru-RU" sz="2000" b="1" dirty="0" smtClean="0">
                <a:solidFill>
                  <a:srgbClr val="000066"/>
                </a:solidFill>
              </a:rPr>
              <a:t>2013 </a:t>
            </a:r>
            <a:r>
              <a:rPr lang="ru-RU" altLang="ru-RU" sz="2000" b="1" dirty="0">
                <a:solidFill>
                  <a:srgbClr val="000066"/>
                </a:solidFill>
              </a:rPr>
              <a:t>г. – </a:t>
            </a:r>
            <a:r>
              <a:rPr lang="ru-RU" altLang="ru-RU" sz="2000" b="1" dirty="0" smtClean="0">
                <a:solidFill>
                  <a:srgbClr val="000066"/>
                </a:solidFill>
              </a:rPr>
              <a:t>14 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 altLang="ru-RU" sz="2000" b="1" dirty="0" smtClean="0">
                <a:solidFill>
                  <a:srgbClr val="000066"/>
                </a:solidFill>
              </a:rPr>
              <a:t>2012 </a:t>
            </a:r>
            <a:r>
              <a:rPr lang="ru-RU" altLang="ru-RU" sz="2000" b="1" dirty="0">
                <a:solidFill>
                  <a:srgbClr val="000066"/>
                </a:solidFill>
              </a:rPr>
              <a:t>г.  - </a:t>
            </a:r>
            <a:r>
              <a:rPr lang="ru-RU" altLang="ru-RU" sz="2000" b="1" dirty="0" smtClean="0">
                <a:solidFill>
                  <a:srgbClr val="000066"/>
                </a:solidFill>
              </a:rPr>
              <a:t>14 </a:t>
            </a:r>
          </a:p>
          <a:p>
            <a:pPr algn="ctr" eaLnBrk="1" hangingPunct="1">
              <a:lnSpc>
                <a:spcPct val="150000"/>
              </a:lnSpc>
            </a:pPr>
            <a:r>
              <a:rPr lang="ru-RU" altLang="ru-RU" sz="2000" b="1" dirty="0" smtClean="0">
                <a:solidFill>
                  <a:srgbClr val="000066"/>
                </a:solidFill>
              </a:rPr>
              <a:t>2011 </a:t>
            </a:r>
            <a:r>
              <a:rPr lang="ru-RU" altLang="ru-RU" sz="2000" b="1" dirty="0">
                <a:solidFill>
                  <a:srgbClr val="000066"/>
                </a:solidFill>
              </a:rPr>
              <a:t>г. – </a:t>
            </a:r>
            <a:r>
              <a:rPr lang="ru-RU" altLang="ru-RU" sz="2000" b="1" dirty="0" smtClean="0">
                <a:solidFill>
                  <a:srgbClr val="000066"/>
                </a:solidFill>
              </a:rPr>
              <a:t>30</a:t>
            </a:r>
            <a:endParaRPr lang="ru-RU" altLang="ru-RU" sz="2000" b="1" dirty="0">
              <a:solidFill>
                <a:srgbClr val="000066"/>
              </a:solidFill>
            </a:endParaRPr>
          </a:p>
          <a:p>
            <a:pPr eaLnBrk="1" hangingPunct="1"/>
            <a:r>
              <a:rPr lang="ru-RU" altLang="ru-RU" sz="2000" b="1" dirty="0">
                <a:solidFill>
                  <a:srgbClr val="FF0000"/>
                </a:solidFill>
                <a:latin typeface="Arial" charset="0"/>
              </a:rPr>
              <a:t>     </a:t>
            </a:r>
            <a:endParaRPr lang="ru-RU" altLang="ru-RU" sz="2000" b="1" dirty="0">
              <a:solidFill>
                <a:srgbClr val="000066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47724" y="223302"/>
            <a:ext cx="78790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НАРУШЕНИЕ МЕЖГОДОВОГО БАЛАНСА:</a:t>
            </a:r>
            <a:endParaRPr lang="ru-RU" altLang="ru-RU" sz="2000" b="1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72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Text Box 2"/>
          <p:cNvSpPr txBox="1">
            <a:spLocks noChangeArrowheads="1"/>
          </p:cNvSpPr>
          <p:nvPr/>
        </p:nvSpPr>
        <p:spPr bwMode="auto">
          <a:xfrm>
            <a:off x="323850" y="86916"/>
            <a:ext cx="82296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000" b="1" dirty="0" smtClean="0">
                <a:solidFill>
                  <a:srgbClr val="002060"/>
                </a:solidFill>
                <a:ea typeface="Tahoma" pitchFamily="34" charset="0"/>
                <a:cs typeface="Tahoma" pitchFamily="34" charset="0"/>
              </a:rPr>
              <a:t>СООТВЕТСТВИЕ МЕЖДУ ВЫЯВЛЕННЫМИ ЗНО 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altLang="ru-RU" sz="2000" b="1" dirty="0" smtClean="0">
                <a:solidFill>
                  <a:srgbClr val="002060"/>
                </a:solidFill>
                <a:ea typeface="Tahoma" pitchFamily="34" charset="0"/>
                <a:cs typeface="Tahoma" pitchFamily="34" charset="0"/>
              </a:rPr>
              <a:t>И ЧИСЛОМ ВПЕРВЫЕ ВЫЯВЛЕННЫХ БОЛЬНЫХ</a:t>
            </a:r>
            <a:endParaRPr lang="ru-RU" altLang="ru-RU" sz="2000" b="1" dirty="0">
              <a:solidFill>
                <a:srgbClr val="002060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166915" name="Text Box 3"/>
          <p:cNvSpPr txBox="1">
            <a:spLocks noChangeArrowheads="1"/>
          </p:cNvSpPr>
          <p:nvPr/>
        </p:nvSpPr>
        <p:spPr bwMode="auto">
          <a:xfrm>
            <a:off x="323850" y="1211699"/>
            <a:ext cx="8084820" cy="313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ru-RU" altLang="ru-RU" sz="1800" b="1" dirty="0">
                <a:solidFill>
                  <a:srgbClr val="000066"/>
                </a:solidFill>
              </a:rPr>
              <a:t>ч</a:t>
            </a:r>
            <a:r>
              <a:rPr lang="ru-RU" altLang="ru-RU" sz="1800" b="1" dirty="0" smtClean="0">
                <a:solidFill>
                  <a:srgbClr val="000066"/>
                </a:solidFill>
              </a:rPr>
              <a:t>исло впервые выявленных ЗНО (т. 2000, гр. 5, стр.1+2)</a:t>
            </a:r>
          </a:p>
          <a:p>
            <a:pPr eaLnBrk="1" hangingPunct="1">
              <a:lnSpc>
                <a:spcPct val="110000"/>
              </a:lnSpc>
            </a:pPr>
            <a:r>
              <a:rPr lang="ru-RU" altLang="ru-RU" sz="1800" b="1" dirty="0" smtClean="0">
                <a:solidFill>
                  <a:srgbClr val="990000"/>
                </a:solidFill>
              </a:rPr>
              <a:t>+</a:t>
            </a:r>
            <a:r>
              <a:rPr lang="ru-RU" altLang="ru-RU" sz="1800" b="1" dirty="0" smtClean="0">
                <a:solidFill>
                  <a:srgbClr val="000066"/>
                </a:solidFill>
              </a:rPr>
              <a:t> число больных с впервые в жизни установленным диагнозом (т. 2100, гр. 5,  стр. 1)</a:t>
            </a:r>
          </a:p>
          <a:p>
            <a:pPr>
              <a:lnSpc>
                <a:spcPct val="110000"/>
              </a:lnSpc>
            </a:pPr>
            <a:r>
              <a:rPr lang="ru-RU" altLang="ru-RU" sz="1800" b="1" dirty="0" smtClean="0">
                <a:solidFill>
                  <a:srgbClr val="990000"/>
                </a:solidFill>
              </a:rPr>
              <a:t>− </a:t>
            </a:r>
            <a:r>
              <a:rPr lang="ru-RU" altLang="ru-RU" sz="1800" b="1" dirty="0" smtClean="0">
                <a:solidFill>
                  <a:srgbClr val="000066"/>
                </a:solidFill>
              </a:rPr>
              <a:t>число первично-множественных ПМО (т. 2010, гр. 3) </a:t>
            </a:r>
          </a:p>
          <a:p>
            <a:pPr eaLnBrk="1" hangingPunct="1">
              <a:lnSpc>
                <a:spcPct val="110000"/>
              </a:lnSpc>
            </a:pPr>
            <a:r>
              <a:rPr lang="ru-RU" altLang="ru-RU" sz="1800" b="1" dirty="0" smtClean="0">
                <a:solidFill>
                  <a:srgbClr val="990000"/>
                </a:solidFill>
              </a:rPr>
              <a:t>+ </a:t>
            </a:r>
            <a:r>
              <a:rPr lang="ru-RU" altLang="ru-RU" sz="1800" b="1" dirty="0" smtClean="0">
                <a:solidFill>
                  <a:srgbClr val="000066"/>
                </a:solidFill>
              </a:rPr>
              <a:t>число ПМО у пациентов с впервые в жизни установленным диагнозом в отчетном году (т. 2010, гр. 4), деленное на 2</a:t>
            </a:r>
          </a:p>
          <a:p>
            <a:pPr>
              <a:lnSpc>
                <a:spcPct val="110000"/>
              </a:lnSpc>
            </a:pPr>
            <a:r>
              <a:rPr lang="ru-RU" altLang="ru-RU" sz="1800" b="1" dirty="0" smtClean="0">
                <a:solidFill>
                  <a:srgbClr val="990000"/>
                </a:solidFill>
              </a:rPr>
              <a:t>− </a:t>
            </a:r>
            <a:r>
              <a:rPr lang="ru-RU" altLang="ru-RU" sz="1800" b="1" dirty="0" smtClean="0">
                <a:solidFill>
                  <a:srgbClr val="000066"/>
                </a:solidFill>
              </a:rPr>
              <a:t>число умерших от ЗНО, не состоящих под ДН в медицинской организации (т. 2120, гр. 1)</a:t>
            </a:r>
          </a:p>
          <a:p>
            <a:pPr>
              <a:lnSpc>
                <a:spcPct val="110000"/>
              </a:lnSpc>
            </a:pPr>
            <a:r>
              <a:rPr lang="ru-RU" altLang="ru-RU" sz="1800" b="1" dirty="0" smtClean="0">
                <a:solidFill>
                  <a:srgbClr val="990000"/>
                </a:solidFill>
              </a:rPr>
              <a:t>≥ число больных, состоящих на учете на конец отчетного года (т. 2100, гр. 9, стр. 1).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68680" y="4520297"/>
            <a:ext cx="57652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Несоответствие выявлено в 5 территориях, в прошлом году - 4</a:t>
            </a:r>
            <a:endParaRPr lang="ru-RU" sz="1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324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98" name="Group 130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331533987"/>
              </p:ext>
            </p:extLst>
          </p:nvPr>
        </p:nvGraphicFramePr>
        <p:xfrm>
          <a:off x="142908" y="627463"/>
          <a:ext cx="8719185" cy="4525496"/>
        </p:xfrm>
        <a:graphic>
          <a:graphicData uri="http://schemas.openxmlformats.org/drawingml/2006/table">
            <a:tbl>
              <a:tblPr/>
              <a:tblGrid>
                <a:gridCol w="2869018"/>
                <a:gridCol w="1289881"/>
                <a:gridCol w="3225717"/>
                <a:gridCol w="1334569"/>
              </a:tblGrid>
              <a:tr h="16322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</a:rPr>
                        <a:t>Территория</a:t>
                      </a:r>
                    </a:p>
                  </a:txBody>
                  <a:tcPr marT="34294" marB="34294" anchor="ctr" horzOverflow="overflow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доля ПМО от всех впервые </a:t>
                      </a:r>
                      <a:r>
                        <a:rPr kumimoji="0" lang="ru-RU" alt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выявл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. ЗНО,%, </a:t>
                      </a:r>
                      <a:r>
                        <a:rPr kumimoji="0" lang="en-GB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Tahoma" pitchFamily="34" charset="0"/>
                        </a:rPr>
                        <a:t>max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4" marB="34294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</a:rPr>
                        <a:t>Территория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4" marB="34294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доля ПМО от всех впервые </a:t>
                      </a:r>
                      <a:r>
                        <a:rPr kumimoji="0" lang="ru-RU" alt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выявл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. ЗНО,%</a:t>
                      </a:r>
                      <a:r>
                        <a:rPr kumimoji="0" lang="en-GB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Tahoma" pitchFamily="34" charset="0"/>
                        </a:rPr>
                        <a:t>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Tahoma" pitchFamily="34" charset="0"/>
                        </a:rPr>
                        <a:t>min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4" marB="34294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44196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</a:t>
                      </a:r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. Карачаево-Черкесия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17,9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Республика Алтай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1,7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96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</a:t>
                      </a:r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. Кабардино-Балкария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14,8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Чукотский </a:t>
                      </a:r>
                      <a:r>
                        <a:rPr lang="ru-RU" sz="1400" b="1" i="0" u="none" strike="noStrike" dirty="0" err="1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авт.округ</a:t>
                      </a:r>
                      <a:endParaRPr lang="ru-RU" sz="1400" b="1" i="0" u="none" strike="noStrike" dirty="0"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2,0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644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Ставропольский край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13,0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Республика Тыва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2,9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93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Воронежская область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12,7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Республика Калмыкия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644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Омская область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12,7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Республика Дагестан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93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Белгородская область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12,6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Республика Чечня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937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Пензенская область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12,2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6000" algn="l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Республика Саха (Якутия)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265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Tahoma" pitchFamily="34" charset="0"/>
                        </a:rPr>
                        <a:t>РОССИЯ</a:t>
                      </a:r>
                    </a:p>
                  </a:txBody>
                  <a:tcPr marT="34294" marB="34294" anchor="ctr" horzOverflow="overflow">
                    <a:lnL>
                      <a:noFill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Tahoma" pitchFamily="34" charset="0"/>
                        </a:rPr>
                        <a:t>9,3</a:t>
                      </a:r>
                    </a:p>
                  </a:txBody>
                  <a:tcPr marT="34294" marB="34294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4" marB="34294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34294" marB="34294" anchor="ctr" horzOverflow="overflow">
                    <a:lnL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</a:tbl>
          </a:graphicData>
        </a:graphic>
      </p:graphicFrame>
      <p:sp>
        <p:nvSpPr>
          <p:cNvPr id="5220" name="Text Box 70"/>
          <p:cNvSpPr txBox="1">
            <a:spLocks noChangeArrowheads="1"/>
          </p:cNvSpPr>
          <p:nvPr/>
        </p:nvSpPr>
        <p:spPr bwMode="auto">
          <a:xfrm>
            <a:off x="5703914" y="436840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 altLang="ru-RU" sz="1800">
              <a:latin typeface="Arial" charset="0"/>
            </a:endParaRPr>
          </a:p>
        </p:txBody>
      </p:sp>
      <p:sp>
        <p:nvSpPr>
          <p:cNvPr id="5221" name="Rectangle 2"/>
          <p:cNvSpPr>
            <a:spLocks noChangeArrowheads="1"/>
          </p:cNvSpPr>
          <p:nvPr/>
        </p:nvSpPr>
        <p:spPr bwMode="auto">
          <a:xfrm>
            <a:off x="0" y="86917"/>
            <a:ext cx="9144000" cy="411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/>
            <a:r>
              <a:rPr lang="ru-RU" altLang="ru-RU" sz="18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ПЕРВИЧНО-МНОЖЕСТВЕННЫЕ ОПУХОЛИ (ПМО), ВПЕРВЫЕ ВЫЯВЛЕННЫЕ  В </a:t>
            </a:r>
            <a:r>
              <a:rPr lang="ru-RU" altLang="ru-RU" sz="18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2019 </a:t>
            </a:r>
            <a:r>
              <a:rPr lang="ru-RU" altLang="ru-RU" sz="18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Г., %</a:t>
            </a:r>
          </a:p>
        </p:txBody>
      </p:sp>
    </p:spTree>
    <p:extLst>
      <p:ext uri="{BB962C8B-B14F-4D97-AF65-F5344CB8AC3E}">
        <p14:creationId xmlns:p14="http://schemas.microsoft.com/office/powerpoint/2010/main" val="41540311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9449" name="Group 601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1318173766"/>
              </p:ext>
            </p:extLst>
          </p:nvPr>
        </p:nvGraphicFramePr>
        <p:xfrm>
          <a:off x="179415" y="627460"/>
          <a:ext cx="8651875" cy="4306490"/>
        </p:xfrm>
        <a:graphic>
          <a:graphicData uri="http://schemas.openxmlformats.org/drawingml/2006/table">
            <a:tbl>
              <a:tblPr/>
              <a:tblGrid>
                <a:gridCol w="2881312"/>
                <a:gridCol w="935038"/>
                <a:gridCol w="1008062"/>
                <a:gridCol w="936625"/>
                <a:gridCol w="936625"/>
                <a:gridCol w="935038"/>
                <a:gridCol w="1019175"/>
              </a:tblGrid>
              <a:tr h="35361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anchor="b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2014</a:t>
                      </a:r>
                    </a:p>
                  </a:txBody>
                  <a:tcPr marT="34290" marB="34290" anchor="b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2015</a:t>
                      </a:r>
                    </a:p>
                  </a:txBody>
                  <a:tcPr marT="34290" marB="34290" anchor="b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2016</a:t>
                      </a:r>
                    </a:p>
                  </a:txBody>
                  <a:tcPr marT="34290" marB="34290" anchor="b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2017</a:t>
                      </a:r>
                    </a:p>
                  </a:txBody>
                  <a:tcPr marT="34290" marB="34290" anchor="b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2018</a:t>
                      </a:r>
                    </a:p>
                  </a:txBody>
                  <a:tcPr marT="34290" marB="34290" anchor="b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2019</a:t>
                      </a:r>
                    </a:p>
                  </a:txBody>
                  <a:tcPr marT="34290" marB="34290" anchor="b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316706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РОССИЯ</a:t>
                      </a:r>
                    </a:p>
                  </a:txBody>
                  <a:tcPr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6,5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6,5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6,6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6,7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6,9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7,1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363378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. Северная Осетия</a:t>
                      </a:r>
                    </a:p>
                  </a:txBody>
                  <a:tcPr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6,7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7,2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7,8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8,0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8,4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8,0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Ленинградская область</a:t>
                      </a:r>
                    </a:p>
                  </a:txBody>
                  <a:tcPr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7,3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6,9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6,7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7,6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7,9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7,6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897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Краснодарский край</a:t>
                      </a:r>
                    </a:p>
                  </a:txBody>
                  <a:tcPr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6,8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7,2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7,1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7,4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7,8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8,2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Камчатский край</a:t>
                      </a:r>
                    </a:p>
                  </a:txBody>
                  <a:tcPr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6,2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6,6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7,4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7,3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7,6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8,1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34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Республика Кабардино-Балкария</a:t>
                      </a:r>
                    </a:p>
                  </a:txBody>
                  <a:tcPr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6,8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7,1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7,3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7,2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6,7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7,9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6706">
                <a:tc gridSpan="7"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7897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Московская область</a:t>
                      </a:r>
                    </a:p>
                  </a:txBody>
                  <a:tcPr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7,8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7,8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8,1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8,6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8,0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8,2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Ростовская область</a:t>
                      </a:r>
                    </a:p>
                  </a:txBody>
                  <a:tcPr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7,8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8,2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8,2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8,0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7,9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8,4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 gridSpan="7"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anchor="ctr" horzOverflow="overflow">
                    <a:lnL cap="flat"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43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Республика Тыва</a:t>
                      </a:r>
                    </a:p>
                  </a:txBody>
                  <a:tcPr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4,2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4,1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3,8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3,8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4,1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4,5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Чукотский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авт.округ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34290" marB="34290" anchor="ctr" horzOverflow="overflow">
                    <a:lnL cap="flat">
                      <a:noFill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3,7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4,4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4,5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3,7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4,7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5,3</a:t>
                      </a:r>
                    </a:p>
                  </a:txBody>
                  <a:tcPr marT="34290" marB="34290" anchor="ctr" horzOverflow="overflow">
                    <a:lnL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</a:tbl>
          </a:graphicData>
        </a:graphic>
      </p:graphicFrame>
      <p:sp>
        <p:nvSpPr>
          <p:cNvPr id="24688" name="Rectangle 2"/>
          <p:cNvSpPr>
            <a:spLocks noChangeArrowheads="1"/>
          </p:cNvSpPr>
          <p:nvPr/>
        </p:nvSpPr>
        <p:spPr bwMode="auto">
          <a:xfrm>
            <a:off x="250825" y="141686"/>
            <a:ext cx="8496300" cy="303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eaLnBrk="1" hangingPunct="1">
              <a:lnSpc>
                <a:spcPct val="110000"/>
              </a:lnSpc>
            </a:pPr>
            <a:r>
              <a:rPr lang="ru-RU" altLang="ru-RU" sz="16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ДИНАМИКА ИНДЕКСА НАКОПЛЕНИЯ КОНТИНГЕНТА </a:t>
            </a:r>
            <a:r>
              <a:rPr lang="ru-RU" altLang="ru-RU" sz="16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2014-2019</a:t>
            </a:r>
            <a:r>
              <a:rPr lang="ru-RU" altLang="ru-RU" sz="16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altLang="ru-RU" sz="16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altLang="ru-RU" sz="16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(контингент / число впервые выявленных)</a:t>
            </a:r>
            <a:endParaRPr lang="ru-RU" altLang="ru-RU" sz="1600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785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41685"/>
            <a:ext cx="8964612" cy="323850"/>
          </a:xfrm>
        </p:spPr>
        <p:txBody>
          <a:bodyPr>
            <a:normAutofit fontScale="90000"/>
          </a:bodyPr>
          <a:lstStyle/>
          <a:p>
            <a:r>
              <a:rPr lang="ru-RU" altLang="ru-RU" sz="1800" b="1" dirty="0" smtClean="0">
                <a:solidFill>
                  <a:srgbClr val="002060"/>
                </a:solidFill>
                <a:latin typeface="Tahoma" pitchFamily="34" charset="0"/>
              </a:rPr>
              <a:t>ИНДЕКС НАКОПЛЕНИЯ КОНТИНГЕНТА </a:t>
            </a:r>
            <a:br>
              <a:rPr lang="ru-RU" altLang="ru-RU" sz="1800" b="1" dirty="0" smtClean="0">
                <a:solidFill>
                  <a:srgbClr val="002060"/>
                </a:solidFill>
                <a:latin typeface="Tahoma" pitchFamily="34" charset="0"/>
              </a:rPr>
            </a:br>
            <a:r>
              <a:rPr lang="ru-RU" altLang="ru-RU" sz="1800" b="1" dirty="0" smtClean="0">
                <a:solidFill>
                  <a:srgbClr val="002060"/>
                </a:solidFill>
                <a:latin typeface="Tahoma" pitchFamily="34" charset="0"/>
              </a:rPr>
              <a:t>С ЗНО </a:t>
            </a:r>
            <a:r>
              <a:rPr lang="ru-RU" altLang="ru-RU" sz="1800" b="1" dirty="0" err="1" smtClean="0">
                <a:solidFill>
                  <a:srgbClr val="002060"/>
                </a:solidFill>
                <a:latin typeface="Tahoma" pitchFamily="34" charset="0"/>
              </a:rPr>
              <a:t>немеланомной</a:t>
            </a:r>
            <a:r>
              <a:rPr lang="ru-RU" altLang="ru-RU" sz="1800" b="1" dirty="0" smtClean="0">
                <a:solidFill>
                  <a:srgbClr val="002060"/>
                </a:solidFill>
                <a:latin typeface="Tahoma" pitchFamily="34" charset="0"/>
              </a:rPr>
              <a:t> кожи, 2019 г. 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graphicFrame>
        <p:nvGraphicFramePr>
          <p:cNvPr id="103514" name="Group 90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282319239"/>
              </p:ext>
            </p:extLst>
          </p:nvPr>
        </p:nvGraphicFramePr>
        <p:xfrm>
          <a:off x="468313" y="1221592"/>
          <a:ext cx="7993062" cy="3407077"/>
        </p:xfrm>
        <a:graphic>
          <a:graphicData uri="http://schemas.openxmlformats.org/drawingml/2006/table">
            <a:tbl>
              <a:tblPr/>
              <a:tblGrid>
                <a:gridCol w="3529012"/>
                <a:gridCol w="792163"/>
                <a:gridCol w="2951162"/>
                <a:gridCol w="720725"/>
              </a:tblGrid>
              <a:tr h="2796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ahoma" pitchFamily="34" charset="0"/>
                        </a:rPr>
                        <a:t>МАКСИМАЛЬНЫЙ  УРОВЕНЬ</a:t>
                      </a:r>
                    </a:p>
                  </a:txBody>
                  <a:tcPr marT="34290" marB="34290" anchor="ctr" horzOverflow="overflow">
                    <a:lnL>
                      <a:noFill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ahoma" pitchFamily="34" charset="0"/>
                        </a:rPr>
                        <a:t>2019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ahoma" pitchFamily="34" charset="0"/>
                        </a:rPr>
                        <a:t>МИНИМАЛЬНЫЙ УРОВЕНЬ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ahoma" pitchFamily="34" charset="0"/>
                        </a:rPr>
                        <a:t>2019</a:t>
                      </a:r>
                    </a:p>
                  </a:txBody>
                  <a:tcPr marT="34290" marB="34290" anchor="ctr" horzOverflow="overflow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44196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Псковская область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9,78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Республика Саха (Якутия)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3,73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28092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Забайкальский край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8,73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Сахалинская область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4,11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44196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Республика Крым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8,24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Республика Ингушетия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4,51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28092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Краснодарский край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8,22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Республика Марий Эл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4,52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27963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Республика Татарстан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8,12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Магаданская область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4,74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28092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Респ. Северная Осетия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7,95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Республика Бурятия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4,74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28092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Респ. Кабардино-Балкария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7,79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Республика Алтай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4,76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27963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Вологодская область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7,63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г. Санкт-Петербург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4,78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28092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Курская область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7,48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Хабаровский край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4,81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  <a:tr h="27963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Калужская область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7,3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Красноярский край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2060"/>
                          </a:solidFill>
                          <a:effectLst/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4,9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6FF"/>
                    </a:solidFill>
                  </a:tcPr>
                </a:tc>
              </a:tr>
            </a:tbl>
          </a:graphicData>
        </a:graphic>
      </p:graphicFrame>
      <p:sp>
        <p:nvSpPr>
          <p:cNvPr id="26685" name="Rectangle 130"/>
          <p:cNvSpPr>
            <a:spLocks noChangeArrowheads="1"/>
          </p:cNvSpPr>
          <p:nvPr/>
        </p:nvSpPr>
        <p:spPr bwMode="auto">
          <a:xfrm>
            <a:off x="468337" y="566500"/>
            <a:ext cx="8027987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1800" b="1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РОССИЯ – </a:t>
            </a:r>
            <a:r>
              <a:rPr lang="ru-RU" altLang="ru-RU" sz="18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6,2 </a:t>
            </a:r>
            <a:r>
              <a:rPr lang="ru-RU" altLang="ru-RU" sz="1800" b="1" u="sng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altLang="ru-RU" sz="1800" b="1" u="sng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altLang="ru-RU" sz="15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(2018 г. – </a:t>
            </a:r>
            <a:r>
              <a:rPr lang="ru-RU" altLang="ru-RU" sz="1500" b="1" dirty="0" smtClean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6,4;</a:t>
            </a:r>
            <a:r>
              <a:rPr lang="ru-RU" altLang="ru-RU" sz="15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2017 </a:t>
            </a:r>
            <a:r>
              <a:rPr lang="ru-RU" altLang="ru-RU" sz="1500" b="1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г. – </a:t>
            </a:r>
            <a:r>
              <a:rPr lang="ru-RU" altLang="ru-RU" sz="15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6,2; </a:t>
            </a:r>
            <a:r>
              <a:rPr lang="ru-RU" altLang="ru-RU" sz="15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2016 г. – </a:t>
            </a:r>
            <a:r>
              <a:rPr lang="ru-RU" altLang="ru-RU" sz="15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6,2; </a:t>
            </a:r>
            <a:r>
              <a:rPr lang="ru-RU" altLang="ru-RU" sz="15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2015 г. – </a:t>
            </a:r>
            <a:r>
              <a:rPr lang="ru-RU" altLang="ru-RU" sz="15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6,2; </a:t>
            </a:r>
            <a:r>
              <a:rPr lang="ru-RU" altLang="ru-RU" sz="1500" b="1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2014 г. – </a:t>
            </a:r>
            <a:r>
              <a:rPr lang="ru-RU" altLang="ru-RU" sz="15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6,2</a:t>
            </a:r>
            <a:r>
              <a:rPr lang="ru-RU" altLang="ru-RU" sz="1500" b="1" dirty="0" smtClean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endParaRPr lang="ru-RU" altLang="ru-RU" sz="1500" b="1" dirty="0">
              <a:solidFill>
                <a:srgbClr val="000066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6686" name="Text Box 54"/>
          <p:cNvSpPr txBox="1">
            <a:spLocks noChangeArrowheads="1"/>
          </p:cNvSpPr>
          <p:nvPr/>
        </p:nvSpPr>
        <p:spPr bwMode="auto">
          <a:xfrm>
            <a:off x="262890" y="4646567"/>
            <a:ext cx="4032250" cy="486287"/>
          </a:xfrm>
          <a:prstGeom prst="rect">
            <a:avLst/>
          </a:prstGeom>
          <a:solidFill>
            <a:srgbClr val="CDE6FF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ru-RU" altLang="ru-RU" sz="1600" b="1" i="1" dirty="0" smtClean="0">
                <a:solidFill>
                  <a:srgbClr val="660066"/>
                </a:solidFill>
              </a:rPr>
              <a:t>15 регионов </a:t>
            </a:r>
            <a:r>
              <a:rPr lang="ru-RU" altLang="ru-RU" sz="1600" b="1" i="1" dirty="0">
                <a:solidFill>
                  <a:srgbClr val="660066"/>
                </a:solidFill>
              </a:rPr>
              <a:t>имеют показатель </a:t>
            </a:r>
            <a:br>
              <a:rPr lang="ru-RU" altLang="ru-RU" sz="1600" b="1" i="1" dirty="0">
                <a:solidFill>
                  <a:srgbClr val="660066"/>
                </a:solidFill>
              </a:rPr>
            </a:br>
            <a:r>
              <a:rPr lang="ru-RU" altLang="ru-RU" sz="1600" b="1" i="1" dirty="0">
                <a:solidFill>
                  <a:srgbClr val="660066"/>
                </a:solidFill>
              </a:rPr>
              <a:t>7 и более</a:t>
            </a:r>
            <a:endParaRPr lang="ru-RU" altLang="ru-RU" sz="1600" dirty="0">
              <a:solidFill>
                <a:srgbClr val="660066"/>
              </a:solidFill>
            </a:endParaRPr>
          </a:p>
        </p:txBody>
      </p:sp>
      <p:sp>
        <p:nvSpPr>
          <p:cNvPr id="26687" name="Text Box 54"/>
          <p:cNvSpPr txBox="1">
            <a:spLocks noChangeArrowheads="1"/>
          </p:cNvSpPr>
          <p:nvPr/>
        </p:nvSpPr>
        <p:spPr bwMode="auto">
          <a:xfrm>
            <a:off x="4719644" y="4646567"/>
            <a:ext cx="4249737" cy="486287"/>
          </a:xfrm>
          <a:prstGeom prst="rect">
            <a:avLst/>
          </a:prstGeom>
          <a:solidFill>
            <a:srgbClr val="CDE6FF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17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>
              <a:defRPr sz="17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>
              <a:defRPr sz="17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ru-RU" altLang="ru-RU" sz="1600" b="1" i="1" dirty="0" smtClean="0">
                <a:solidFill>
                  <a:srgbClr val="660066"/>
                </a:solidFill>
              </a:rPr>
              <a:t>45 регионов </a:t>
            </a:r>
            <a:r>
              <a:rPr lang="ru-RU" altLang="ru-RU" sz="1600" b="1" i="1" dirty="0">
                <a:solidFill>
                  <a:srgbClr val="660066"/>
                </a:solidFill>
              </a:rPr>
              <a:t>имеют показатель </a:t>
            </a:r>
            <a:br>
              <a:rPr lang="ru-RU" altLang="ru-RU" sz="1600" b="1" i="1" dirty="0">
                <a:solidFill>
                  <a:srgbClr val="660066"/>
                </a:solidFill>
              </a:rPr>
            </a:br>
            <a:r>
              <a:rPr lang="ru-RU" altLang="ru-RU" sz="1600" b="1" i="1" dirty="0">
                <a:solidFill>
                  <a:srgbClr val="660066"/>
                </a:solidFill>
              </a:rPr>
              <a:t>ниже </a:t>
            </a:r>
            <a:r>
              <a:rPr lang="ru-RU" altLang="ru-RU" sz="1600" b="1" i="1" dirty="0" err="1">
                <a:solidFill>
                  <a:srgbClr val="660066"/>
                </a:solidFill>
              </a:rPr>
              <a:t>сренероссийского</a:t>
            </a:r>
            <a:r>
              <a:rPr lang="ru-RU" altLang="ru-RU" sz="1600" b="1" i="1" dirty="0">
                <a:solidFill>
                  <a:srgbClr val="660066"/>
                </a:solidFill>
              </a:rPr>
              <a:t> - менее </a:t>
            </a:r>
            <a:r>
              <a:rPr lang="ru-RU" altLang="ru-RU" sz="1600" b="1" i="1" dirty="0" smtClean="0">
                <a:solidFill>
                  <a:srgbClr val="660066"/>
                </a:solidFill>
              </a:rPr>
              <a:t>6,2</a:t>
            </a:r>
            <a:endParaRPr lang="ru-RU" altLang="ru-RU" sz="1600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9649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4818</TotalTime>
  <Words>2747</Words>
  <Application>Microsoft Office PowerPoint</Application>
  <PresentationFormat>Экран (16:9)</PresentationFormat>
  <Paragraphs>660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25</vt:i4>
      </vt:variant>
    </vt:vector>
  </HeadingPairs>
  <TitlesOfParts>
    <vt:vector size="28" baseType="lpstr">
      <vt:lpstr>Тема Office</vt:lpstr>
      <vt:lpstr>1_Тема Office</vt:lpstr>
      <vt:lpstr>3_Оформление по умолчанию</vt:lpstr>
      <vt:lpstr> ФОРМА №7 ФЕДЕРАЛЬНОГО СТАТИСТИЧЕСКОГО НАБЛЮДЕНИЯ:  Итоги 2019 г. </vt:lpstr>
      <vt:lpstr>Презентация PowerPoint</vt:lpstr>
      <vt:lpstr>К сведению: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ИНДЕКС НАКОПЛЕНИЯ КОНТИНГЕНТА  С ЗНО немеланомной кожи, 2019 г. </vt:lpstr>
      <vt:lpstr>УЧТЕННЫЕ ПОСМЕРТНО</vt:lpstr>
      <vt:lpstr>УДЕЛЬНЫЙ ВЕС БОЛЬНЫХ С ДИАГНОЗОМ УСТАНОВЛЕННЫМ ПОСМЕРТНО БЕЗ ВСКРЫТИЯ СРЕДИ ВСЕХ БОЛЬНЫХ С ПОСМЕРТНО УСТАНОВЛЕННЫМ ДИАГНОЗОМ, %</vt:lpstr>
      <vt:lpstr>ЧИСЛО УМЕРШИХ В ПРЕДЫДУЩИЕ ГОДЫ, СНЯТЫХ С УЧЕТА В ОТЧЕТНОМ ГОДУ</vt:lpstr>
      <vt:lpstr>ДОЛЯ ЗНО БЕЗ СТАДИИ  - 5,2% (31 258 случаев) (2018 г. – 5,1%), из них:  72,5% (22 660 случаев) - нестадируемые опухоли: 12 734 лейкемий 8 776 ЗНО головного мозга 1 150 ЗНО глаза</vt:lpstr>
      <vt:lpstr>ПОКАЗАТЕЛЬ ОДНОГОДИЧНОЙ ЛЕТАЛЬНОСТИ</vt:lpstr>
      <vt:lpstr>ОТНОШЕНИЕ ЧИСЛА УМЕРШИХ  К ЧИСЛУ ЗАБОЛЕВШИХ, ЛЕЙКОЗЫ, 2018 г.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статистические показатели в онкологии  18.11.2019 г.</dc:title>
  <dc:creator>Анна Воронцова</dc:creator>
  <cp:lastModifiedBy>Воронцова Анна</cp:lastModifiedBy>
  <cp:revision>148</cp:revision>
  <dcterms:created xsi:type="dcterms:W3CDTF">2019-11-17T20:36:21Z</dcterms:created>
  <dcterms:modified xsi:type="dcterms:W3CDTF">2020-11-30T19:33:05Z</dcterms:modified>
</cp:coreProperties>
</file>